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8"/>
    <p:restoredTop sz="85202"/>
  </p:normalViewPr>
  <p:slideViewPr>
    <p:cSldViewPr snapToGrid="0" snapToObjects="1">
      <p:cViewPr varScale="1">
        <p:scale>
          <a:sx n="93" d="100"/>
          <a:sy n="93" d="100"/>
        </p:scale>
        <p:origin x="912"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 Graph</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8214416378322613E-2"/>
          <c:y val="0.22393185148855921"/>
          <c:w val="0.89970651996786521"/>
          <c:h val="0.70575327109351738"/>
        </c:manualLayout>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Sheet1!$A$2:$A$5</c:f>
              <c:strCache>
                <c:ptCount val="4"/>
                <c:pt idx="0">
                  <c:v>Logistic Regression </c:v>
                </c:pt>
                <c:pt idx="1">
                  <c:v>SVM</c:v>
                </c:pt>
                <c:pt idx="2">
                  <c:v>Decision Tree</c:v>
                </c:pt>
                <c:pt idx="3">
                  <c:v>KNN</c:v>
                </c:pt>
              </c:strCache>
            </c:strRef>
          </c:cat>
          <c:val>
            <c:numRef>
              <c:f>Sheet1!$B$2:$B$5</c:f>
              <c:numCache>
                <c:formatCode>General</c:formatCode>
                <c:ptCount val="4"/>
                <c:pt idx="0">
                  <c:v>84.64</c:v>
                </c:pt>
                <c:pt idx="1">
                  <c:v>84.82</c:v>
                </c:pt>
                <c:pt idx="2">
                  <c:v>86.07</c:v>
                </c:pt>
                <c:pt idx="3">
                  <c:v>84.82</c:v>
                </c:pt>
              </c:numCache>
            </c:numRef>
          </c:val>
          <c:extLst>
            <c:ext xmlns:c16="http://schemas.microsoft.com/office/drawing/2014/chart" uri="{C3380CC4-5D6E-409C-BE32-E72D297353CC}">
              <c16:uniqueId val="{00000000-4B92-4A47-9A73-0D9731D6B32F}"/>
            </c:ext>
          </c:extLst>
        </c:ser>
        <c:dLbls>
          <c:showLegendKey val="0"/>
          <c:showVal val="0"/>
          <c:showCatName val="0"/>
          <c:showSerName val="0"/>
          <c:showPercent val="0"/>
          <c:showBubbleSize val="0"/>
        </c:dLbls>
        <c:gapWidth val="219"/>
        <c:overlap val="-27"/>
        <c:axId val="573291072"/>
        <c:axId val="100710703"/>
      </c:barChart>
      <c:catAx>
        <c:axId val="57329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710703"/>
        <c:crosses val="autoZero"/>
        <c:auto val="1"/>
        <c:lblAlgn val="ctr"/>
        <c:lblOffset val="100"/>
        <c:noMultiLvlLbl val="0"/>
      </c:catAx>
      <c:valAx>
        <c:axId val="1007107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3291072"/>
        <c:crosses val="autoZero"/>
        <c:crossBetween val="between"/>
      </c:valAx>
      <c:spPr>
        <a:noFill/>
        <a:ln>
          <a:noFill/>
        </a:ln>
        <a:effectLst/>
      </c:spPr>
    </c:plotArea>
    <c:legend>
      <c:legendPos val="b"/>
      <c:layout>
        <c:manualLayout>
          <c:xMode val="edge"/>
          <c:yMode val="edge"/>
          <c:x val="0.79532148201450603"/>
          <c:y val="9.3257674757143125E-2"/>
          <c:w val="0.1219523759877232"/>
          <c:h val="5.88197750973984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11/9/24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ubina15Parveen/IBMCertificationForDataScience/blob/main/IBM%20Capstone%20Project/3.%20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ubina15Parveen/IBMCertificationForDataScience/blob/main/IBM%20Capstone%20Project/4.1%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ubina15Parveen/IBMCertificationForDataScience/blob/main/IBM%20Capstone%20Project/4.%20EDA%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ubina15Parveen/IBMCertificationForDataScience/blob/main/IBM%20Capstone%20Project/5.%20Folium%20Map.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ubina15Parveen/IBMCertificationForDataScience/blob/main/IBM%20Capstone%20Project/7.%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ubina15Parveen/IBMCertificationForDataScience/blob/main/IBM%20Capstone%20Project/1.%20DataCollectionFrom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ubina15Parveen/IBMCertificationForDataScience/blob/main/IBM%20Capstone%20Project/2.%20DataCollectionFromWeb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Rubina Parveen </a:t>
            </a:r>
          </a:p>
          <a:p>
            <a:r>
              <a:rPr lang="en-US" dirty="0">
                <a:solidFill>
                  <a:schemeClr val="bg2"/>
                </a:solidFill>
                <a:latin typeface="Abadi"/>
                <a:ea typeface="SF Pro" pitchFamily="2" charset="0"/>
                <a:cs typeface="SF Pro" pitchFamily="2" charset="0"/>
              </a:rPr>
              <a:t>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Nov,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798534" cy="4351338"/>
          </a:xfrm>
          <a:prstGeom prst="rect">
            <a:avLst/>
          </a:prstGeom>
        </p:spPr>
        <p:txBody>
          <a:bodyPr/>
          <a:lstStyle/>
          <a:p>
            <a:pPr algn="just"/>
            <a:r>
              <a:rPr lang="en-US" sz="1600" dirty="0">
                <a:solidFill>
                  <a:schemeClr val="accent3">
                    <a:lumMod val="25000"/>
                  </a:schemeClr>
                </a:solidFill>
                <a:latin typeface="Times New Roman" panose="02020603050405020304" pitchFamily="18" charset="0"/>
                <a:cs typeface="Times New Roman" panose="02020603050405020304" pitchFamily="18" charset="0"/>
              </a:rPr>
              <a:t>Performed exploratory data analysis and determined the training labels.</a:t>
            </a:r>
          </a:p>
          <a:p>
            <a:pPr algn="just"/>
            <a:r>
              <a:rPr lang="en-US" sz="1600" dirty="0">
                <a:solidFill>
                  <a:schemeClr val="accent3">
                    <a:lumMod val="25000"/>
                  </a:schemeClr>
                </a:solidFill>
                <a:latin typeface="Times New Roman" panose="02020603050405020304" pitchFamily="18" charset="0"/>
                <a:cs typeface="Times New Roman" panose="02020603050405020304" pitchFamily="18" charset="0"/>
              </a:rPr>
              <a:t>Calculated the number of launches at each site, and the number and occurrence of each orbits</a:t>
            </a:r>
          </a:p>
          <a:p>
            <a:pPr algn="just"/>
            <a:r>
              <a:rPr lang="en-US" sz="1600" dirty="0">
                <a:solidFill>
                  <a:schemeClr val="accent3">
                    <a:lumMod val="25000"/>
                  </a:schemeClr>
                </a:solidFill>
                <a:latin typeface="Times New Roman" panose="02020603050405020304" pitchFamily="18" charset="0"/>
                <a:cs typeface="Times New Roman" panose="02020603050405020304" pitchFamily="18" charset="0"/>
              </a:rPr>
              <a:t>Created landing outcome label from outcome column and exported the results to csv.</a:t>
            </a:r>
          </a:p>
          <a:p>
            <a:pPr algn="just"/>
            <a:r>
              <a:rPr lang="en-US" sz="1600" dirty="0">
                <a:latin typeface="Times New Roman" panose="02020603050405020304" pitchFamily="18" charset="0"/>
                <a:cs typeface="Times New Roman" panose="02020603050405020304" pitchFamily="18" charset="0"/>
              </a:rPr>
              <a:t>Link:  </a:t>
            </a:r>
            <a:r>
              <a:rPr lang="en-US" sz="1600" dirty="0">
                <a:latin typeface="Times New Roman" panose="02020603050405020304" pitchFamily="18" charset="0"/>
                <a:cs typeface="Times New Roman" panose="02020603050405020304" pitchFamily="18" charset="0"/>
                <a:hlinkClick r:id="rId3"/>
              </a:rPr>
              <a:t>https://github.com/Rubina15Parveen/IBMCertificationForDataScience/blob/main/IBM%20Capstone%20Project/3.%20DataWrangling.ipynb</a:t>
            </a:r>
            <a:r>
              <a:rPr lang="en-US" sz="1600" dirty="0">
                <a:latin typeface="Times New Roman" panose="02020603050405020304" pitchFamily="18" charset="0"/>
                <a:cs typeface="Times New Roman" panose="02020603050405020304" pitchFamily="18" charset="0"/>
              </a:rPr>
              <a:t> </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3578"/>
            <a:ext cx="10812390" cy="5314313"/>
          </a:xfrm>
          <a:prstGeom prst="rect">
            <a:avLst/>
          </a:prstGeom>
        </p:spPr>
        <p:txBody>
          <a:bodyPr lIns="91440" tIns="45720" rIns="91440" bIns="45720" anchor="t"/>
          <a:lstStyle/>
          <a:p>
            <a:pPr marL="0" indent="0" algn="just">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We explored the data by visualizing the relationship between flight number and launch Site, payload and launch site, success rate of each orbit type, flight number and orbit type, the launch success yearly trend.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600" dirty="0" err="1">
                <a:latin typeface="Times New Roman" panose="02020603050405020304" pitchFamily="18" charset="0"/>
                <a:cs typeface="Times New Roman" panose="02020603050405020304" pitchFamily="18" charset="0"/>
              </a:rPr>
              <a:t>Link:</a:t>
            </a:r>
            <a:r>
              <a:rPr lang="en-US" sz="1600" dirty="0" err="1">
                <a:latin typeface="Times New Roman" panose="02020603050405020304" pitchFamily="18" charset="0"/>
                <a:cs typeface="Times New Roman" panose="02020603050405020304" pitchFamily="18" charset="0"/>
                <a:hlinkClick r:id="rId3"/>
              </a:rPr>
              <a:t>https</a:t>
            </a:r>
            <a:r>
              <a:rPr lang="en-US" sz="1600" dirty="0">
                <a:latin typeface="Times New Roman" panose="02020603050405020304" pitchFamily="18" charset="0"/>
                <a:cs typeface="Times New Roman" panose="02020603050405020304" pitchFamily="18" charset="0"/>
                <a:hlinkClick r:id="rId3"/>
              </a:rPr>
              <a:t>://github.com/Rubina15Parveen/IBMCertificationForDataScience/blob/main/IBM%20Capstone%20Project/4.1%20EDA%20with%20Visualization.ipynb</a:t>
            </a:r>
            <a:r>
              <a:rPr lang="en-US" sz="1600" dirty="0">
                <a:latin typeface="Times New Roman" panose="02020603050405020304" pitchFamily="18" charset="0"/>
                <a:cs typeface="Times New Roman" panose="02020603050405020304" pitchFamily="18" charset="0"/>
              </a:rPr>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Data Visualization</a:t>
            </a:r>
          </a:p>
        </p:txBody>
      </p:sp>
      <p:pic>
        <p:nvPicPr>
          <p:cNvPr id="2" name="Picture 1">
            <a:extLst>
              <a:ext uri="{FF2B5EF4-FFF2-40B4-BE49-F238E27FC236}">
                <a16:creationId xmlns:a16="http://schemas.microsoft.com/office/drawing/2014/main" id="{B33FA3EA-DE21-FC69-3F7C-078E079A0815}"/>
              </a:ext>
            </a:extLst>
          </p:cNvPr>
          <p:cNvPicPr>
            <a:picLocks noChangeAspect="1"/>
          </p:cNvPicPr>
          <p:nvPr/>
        </p:nvPicPr>
        <p:blipFill>
          <a:blip r:embed="rId4"/>
          <a:stretch>
            <a:fillRect/>
          </a:stretch>
        </p:blipFill>
        <p:spPr>
          <a:xfrm>
            <a:off x="770010" y="2403827"/>
            <a:ext cx="4395548" cy="3345865"/>
          </a:xfrm>
          <a:prstGeom prst="rect">
            <a:avLst/>
          </a:prstGeom>
        </p:spPr>
      </p:pic>
      <p:pic>
        <p:nvPicPr>
          <p:cNvPr id="6" name="Picture 5">
            <a:extLst>
              <a:ext uri="{FF2B5EF4-FFF2-40B4-BE49-F238E27FC236}">
                <a16:creationId xmlns:a16="http://schemas.microsoft.com/office/drawing/2014/main" id="{2A67D0F3-5CA3-6966-C443-C85160E937D9}"/>
              </a:ext>
            </a:extLst>
          </p:cNvPr>
          <p:cNvPicPr>
            <a:picLocks noChangeAspect="1"/>
          </p:cNvPicPr>
          <p:nvPr/>
        </p:nvPicPr>
        <p:blipFill>
          <a:blip r:embed="rId5"/>
          <a:stretch>
            <a:fillRect/>
          </a:stretch>
        </p:blipFill>
        <p:spPr>
          <a:xfrm>
            <a:off x="5604668" y="2403828"/>
            <a:ext cx="4557569" cy="33458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3164"/>
            <a:ext cx="10515600" cy="475210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Loaded the SpaceX dataset into a PostgreSQL database using inline SQL in </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Jupyter</a:t>
            </a:r>
            <a:r>
              <a:rPr lang="en-US" sz="1800" dirty="0">
                <a:solidFill>
                  <a:schemeClr val="accent3">
                    <a:lumMod val="25000"/>
                  </a:schemeClr>
                </a:solidFill>
                <a:latin typeface="Times New Roman" panose="02020603050405020304" pitchFamily="18" charset="0"/>
                <a:cs typeface="Times New Roman" panose="02020603050405020304" pitchFamily="18" charset="0"/>
              </a:rPr>
              <a:t> notebook.</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Applied EDA with SQL to get insight from the data. Wrote queries to find out for instance:</a:t>
            </a:r>
          </a:p>
          <a:p>
            <a:pPr lvl="1">
              <a:lnSpc>
                <a:spcPct val="100000"/>
              </a:lnSpc>
              <a:spcBef>
                <a:spcPts val="1400"/>
              </a:spcBef>
              <a:buFontTx/>
              <a:buChar char="-"/>
            </a:pPr>
            <a:r>
              <a:rPr lang="en-US" sz="1800" dirty="0">
                <a:solidFill>
                  <a:srgbClr val="0070C0"/>
                </a:solidFill>
                <a:latin typeface="Times New Roman" panose="02020603050405020304" pitchFamily="18" charset="0"/>
                <a:cs typeface="Times New Roman" panose="02020603050405020304" pitchFamily="18" charset="0"/>
              </a:rPr>
              <a:t>The names of unique launch sites in the space mission.</a:t>
            </a:r>
          </a:p>
          <a:p>
            <a:pPr lvl="1">
              <a:lnSpc>
                <a:spcPct val="100000"/>
              </a:lnSpc>
              <a:spcBef>
                <a:spcPts val="1400"/>
              </a:spcBef>
              <a:buFontTx/>
              <a:buChar char="-"/>
            </a:pPr>
            <a:r>
              <a:rPr lang="en-US" sz="1800" dirty="0">
                <a:solidFill>
                  <a:srgbClr val="0070C0"/>
                </a:solidFill>
                <a:latin typeface="Times New Roman" panose="02020603050405020304" pitchFamily="18" charset="0"/>
                <a:cs typeface="Times New Roman" panose="02020603050405020304" pitchFamily="18" charset="0"/>
              </a:rPr>
              <a:t>The total payload mass carried by boosters launched by NASA (CRS)</a:t>
            </a:r>
          </a:p>
          <a:p>
            <a:pPr lvl="1">
              <a:lnSpc>
                <a:spcPct val="100000"/>
              </a:lnSpc>
              <a:spcBef>
                <a:spcPts val="1400"/>
              </a:spcBef>
              <a:buFontTx/>
              <a:buChar char="-"/>
            </a:pPr>
            <a:r>
              <a:rPr lang="en-US" sz="1800" dirty="0">
                <a:solidFill>
                  <a:srgbClr val="0070C0"/>
                </a:solidFill>
                <a:latin typeface="Times New Roman" panose="02020603050405020304" pitchFamily="18" charset="0"/>
                <a:cs typeface="Times New Roman" panose="02020603050405020304" pitchFamily="18" charset="0"/>
              </a:rPr>
              <a:t>The average payload mass carried by booster version F9 v1.1</a:t>
            </a:r>
          </a:p>
          <a:p>
            <a:pPr lvl="1">
              <a:lnSpc>
                <a:spcPct val="100000"/>
              </a:lnSpc>
              <a:spcBef>
                <a:spcPts val="1400"/>
              </a:spcBef>
              <a:buFontTx/>
              <a:buChar char="-"/>
            </a:pPr>
            <a:r>
              <a:rPr lang="en-US" sz="1800" dirty="0">
                <a:solidFill>
                  <a:srgbClr val="0070C0"/>
                </a:solidFill>
                <a:latin typeface="Times New Roman" panose="02020603050405020304" pitchFamily="18" charset="0"/>
                <a:cs typeface="Times New Roman" panose="02020603050405020304" pitchFamily="18" charset="0"/>
              </a:rPr>
              <a:t>The total number of successful and failure mission outcomes</a:t>
            </a:r>
          </a:p>
          <a:p>
            <a:pPr lvl="1">
              <a:lnSpc>
                <a:spcPct val="100000"/>
              </a:lnSpc>
              <a:spcBef>
                <a:spcPts val="1400"/>
              </a:spcBef>
              <a:buFontTx/>
              <a:buChar char="-"/>
            </a:pPr>
            <a:r>
              <a:rPr lang="en-US" sz="1800" dirty="0">
                <a:solidFill>
                  <a:srgbClr val="0070C0"/>
                </a:solidFill>
                <a:latin typeface="Times New Roman" panose="02020603050405020304" pitchFamily="18" charset="0"/>
                <a:cs typeface="Times New Roman" panose="02020603050405020304" pitchFamily="18" charset="0"/>
              </a:rPr>
              <a:t>The failed landing outcomes in drone ship, their booster version and launch site names.</a:t>
            </a:r>
          </a:p>
          <a:p>
            <a:r>
              <a:rPr lang="en-US" sz="1800" dirty="0">
                <a:latin typeface="Times New Roman" panose="02020603050405020304" pitchFamily="18" charset="0"/>
                <a:cs typeface="Times New Roman" panose="02020603050405020304" pitchFamily="18" charset="0"/>
              </a:rPr>
              <a:t>Link:  </a:t>
            </a:r>
            <a:r>
              <a:rPr lang="en-US" sz="1800" dirty="0">
                <a:latin typeface="Times New Roman" panose="02020603050405020304" pitchFamily="18" charset="0"/>
                <a:cs typeface="Times New Roman" panose="02020603050405020304" pitchFamily="18" charset="0"/>
                <a:hlinkClick r:id="rId3"/>
              </a:rPr>
              <a:t>https://github.com/Rubina15Parveen/IBMCertificationForDataScience/blob/main/IBM%20Capstone%20Project/4.%20EDA%20SQL.ipynb</a:t>
            </a:r>
            <a:r>
              <a:rPr lang="en-US" sz="1800" dirty="0">
                <a:latin typeface="Times New Roman" panose="02020603050405020304" pitchFamily="18" charset="0"/>
                <a:cs typeface="Times New Roman" panose="02020603050405020304" pitchFamily="18" charset="0"/>
              </a:rPr>
              <a:t> </a:t>
            </a:r>
          </a:p>
          <a:p>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EDA with SQL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4000"/>
            <a:ext cx="10515600" cy="4702392"/>
          </a:xfrm>
          <a:prstGeom prst="rect">
            <a:avLst/>
          </a:prstGeom>
        </p:spPr>
        <p:txBody>
          <a:bodyPr>
            <a:normAutofit fontScale="85000" lnSpcReduction="20000"/>
          </a:bodyPr>
          <a:lstStyle/>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Map objects were added to improve understanding of SpaceX’s operational spread, highlight strategic launch and landing locations, and provide context for analyzing launch success rates, geographic constraints, and proximity to other locations or zones. The combination of markers, circles, lines, and popups makes the map interactive and informative, enhancing visual data exploration of SpaceX's launch data.</a:t>
            </a:r>
          </a:p>
          <a:p>
            <a:pPr marL="0" indent="0">
              <a:lnSpc>
                <a:spcPct val="100000"/>
              </a:lnSpc>
              <a:spcBef>
                <a:spcPts val="1400"/>
              </a:spcBef>
              <a:buNone/>
            </a:pPr>
            <a:endParaRPr lang="en-US" sz="1800" dirty="0">
              <a:latin typeface="Times New Roman" panose="02020603050405020304" pitchFamily="18" charset="0"/>
              <a:cs typeface="Times New Roman" panose="02020603050405020304" pitchFamily="18" charset="0"/>
            </a:endParaRPr>
          </a:p>
          <a:p>
            <a:pPr>
              <a:lnSpc>
                <a:spcPct val="100000"/>
              </a:lnSpc>
              <a:spcBef>
                <a:spcPts val="1400"/>
              </a:spcBef>
            </a:pPr>
            <a:endParaRPr lang="en-US" sz="1800" dirty="0">
              <a:latin typeface="Times New Roman" panose="02020603050405020304" pitchFamily="18" charset="0"/>
              <a:cs typeface="Times New Roman" panose="02020603050405020304" pitchFamily="18" charset="0"/>
            </a:endParaRPr>
          </a:p>
          <a:p>
            <a:pPr>
              <a:lnSpc>
                <a:spcPct val="100000"/>
              </a:lnSpc>
              <a:spcBef>
                <a:spcPts val="1400"/>
              </a:spcBef>
            </a:pPr>
            <a:endParaRPr lang="en-US" sz="1800" dirty="0">
              <a:latin typeface="Times New Roman" panose="02020603050405020304" pitchFamily="18" charset="0"/>
              <a:cs typeface="Times New Roman" panose="02020603050405020304" pitchFamily="18" charset="0"/>
            </a:endParaRPr>
          </a:p>
          <a:p>
            <a:pPr>
              <a:lnSpc>
                <a:spcPct val="100000"/>
              </a:lnSpc>
              <a:spcBef>
                <a:spcPts val="1400"/>
              </a:spcBef>
            </a:pPr>
            <a:endParaRPr lang="en-US" sz="1800" dirty="0">
              <a:latin typeface="Times New Roman" panose="02020603050405020304" pitchFamily="18" charset="0"/>
              <a:cs typeface="Times New Roman" panose="02020603050405020304" pitchFamily="18" charset="0"/>
            </a:endParaRPr>
          </a:p>
          <a:p>
            <a:pPr>
              <a:lnSpc>
                <a:spcPct val="100000"/>
              </a:lnSpc>
              <a:spcBef>
                <a:spcPts val="1400"/>
              </a:spcBef>
            </a:pPr>
            <a:endParaRPr lang="en-US" sz="1800" dirty="0">
              <a:latin typeface="Times New Roman" panose="02020603050405020304" pitchFamily="18" charset="0"/>
              <a:cs typeface="Times New Roman" panose="02020603050405020304" pitchFamily="18" charset="0"/>
            </a:endParaRPr>
          </a:p>
          <a:p>
            <a:pPr>
              <a:lnSpc>
                <a:spcPct val="100000"/>
              </a:lnSpc>
              <a:spcBef>
                <a:spcPts val="1400"/>
              </a:spcBef>
            </a:pPr>
            <a:endParaRPr lang="en-US" sz="1800" dirty="0">
              <a:latin typeface="Times New Roman" panose="02020603050405020304" pitchFamily="18" charset="0"/>
              <a:cs typeface="Times New Roman" panose="02020603050405020304" pitchFamily="18" charset="0"/>
            </a:endParaRPr>
          </a:p>
          <a:p>
            <a:pPr>
              <a:lnSpc>
                <a:spcPct val="100000"/>
              </a:lnSpc>
              <a:spcBef>
                <a:spcPts val="1400"/>
              </a:spcBef>
            </a:pPr>
            <a:endParaRPr lang="en-US" sz="1800" dirty="0">
              <a:latin typeface="Times New Roman" panose="02020603050405020304" pitchFamily="18" charset="0"/>
              <a:cs typeface="Times New Roman" panose="02020603050405020304" pitchFamily="18" charset="0"/>
            </a:endParaRPr>
          </a:p>
          <a:p>
            <a:pPr>
              <a:lnSpc>
                <a:spcPct val="100000"/>
              </a:lnSpc>
              <a:spcBef>
                <a:spcPts val="1400"/>
              </a:spcBef>
            </a:pPr>
            <a:endParaRPr lang="en-US" sz="1800" dirty="0">
              <a:latin typeface="Times New Roman" panose="02020603050405020304" pitchFamily="18" charset="0"/>
              <a:cs typeface="Times New Roman" panose="02020603050405020304" pitchFamily="18" charset="0"/>
            </a:endParaRPr>
          </a:p>
          <a:p>
            <a:pPr>
              <a:lnSpc>
                <a:spcPct val="100000"/>
              </a:lnSpc>
              <a:spcBef>
                <a:spcPts val="1400"/>
              </a:spcBef>
            </a:pPr>
            <a:r>
              <a:rPr lang="en-US" sz="1800" dirty="0">
                <a:latin typeface="Times New Roman" panose="02020603050405020304" pitchFamily="18" charset="0"/>
                <a:cs typeface="Times New Roman" panose="02020603050405020304" pitchFamily="18" charset="0"/>
              </a:rPr>
              <a:t>Link: </a:t>
            </a:r>
            <a:r>
              <a:rPr lang="en-US" sz="1800" dirty="0">
                <a:latin typeface="Times New Roman" panose="02020603050405020304" pitchFamily="18" charset="0"/>
                <a:cs typeface="Times New Roman" panose="02020603050405020304" pitchFamily="18" charset="0"/>
                <a:hlinkClick r:id="rId3"/>
              </a:rPr>
              <a:t>https://github.com/Rubina15Parveen/IBMCertificationForDataScience/blob/main/IBM%20Capstone%20Project/5.%20Folium%20Map.ipynb</a:t>
            </a:r>
            <a:r>
              <a:rPr lang="en-US" sz="1800" dirty="0">
                <a:latin typeface="Times New Roman" panose="02020603050405020304" pitchFamily="18" charset="0"/>
                <a:cs typeface="Times New Roman" panose="02020603050405020304" pitchFamily="18" charset="0"/>
              </a:rPr>
              <a:t>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Build an Interactive Map with Folium</a:t>
            </a:r>
          </a:p>
        </p:txBody>
      </p:sp>
      <p:pic>
        <p:nvPicPr>
          <p:cNvPr id="2" name="Picture 1">
            <a:extLst>
              <a:ext uri="{FF2B5EF4-FFF2-40B4-BE49-F238E27FC236}">
                <a16:creationId xmlns:a16="http://schemas.microsoft.com/office/drawing/2014/main" id="{1E2DADA3-EF10-E8F1-770A-68E167A83F47}"/>
              </a:ext>
            </a:extLst>
          </p:cNvPr>
          <p:cNvPicPr>
            <a:picLocks noChangeAspect="1"/>
          </p:cNvPicPr>
          <p:nvPr/>
        </p:nvPicPr>
        <p:blipFill>
          <a:blip r:embed="rId4"/>
          <a:stretch>
            <a:fillRect/>
          </a:stretch>
        </p:blipFill>
        <p:spPr>
          <a:xfrm>
            <a:off x="477253" y="2681186"/>
            <a:ext cx="5618747" cy="2652814"/>
          </a:xfrm>
          <a:prstGeom prst="rect">
            <a:avLst/>
          </a:prstGeom>
        </p:spPr>
      </p:pic>
      <p:pic>
        <p:nvPicPr>
          <p:cNvPr id="6" name="Picture 5">
            <a:extLst>
              <a:ext uri="{FF2B5EF4-FFF2-40B4-BE49-F238E27FC236}">
                <a16:creationId xmlns:a16="http://schemas.microsoft.com/office/drawing/2014/main" id="{4B0230F3-C2EC-777C-B061-23CAD1A1ADDB}"/>
              </a:ext>
            </a:extLst>
          </p:cNvPr>
          <p:cNvPicPr>
            <a:picLocks noChangeAspect="1"/>
          </p:cNvPicPr>
          <p:nvPr/>
        </p:nvPicPr>
        <p:blipFill>
          <a:blip r:embed="rId5"/>
          <a:stretch>
            <a:fillRect/>
          </a:stretch>
        </p:blipFill>
        <p:spPr>
          <a:xfrm>
            <a:off x="6317358" y="2681186"/>
            <a:ext cx="2948667" cy="2652814"/>
          </a:xfrm>
          <a:prstGeom prst="rect">
            <a:avLst/>
          </a:prstGeom>
        </p:spPr>
      </p:pic>
      <p:pic>
        <p:nvPicPr>
          <p:cNvPr id="7" name="Picture 6">
            <a:extLst>
              <a:ext uri="{FF2B5EF4-FFF2-40B4-BE49-F238E27FC236}">
                <a16:creationId xmlns:a16="http://schemas.microsoft.com/office/drawing/2014/main" id="{91A97735-6AF8-7D18-7E31-3C7123C1EA1B}"/>
              </a:ext>
            </a:extLst>
          </p:cNvPr>
          <p:cNvPicPr>
            <a:picLocks noChangeAspect="1"/>
          </p:cNvPicPr>
          <p:nvPr/>
        </p:nvPicPr>
        <p:blipFill>
          <a:blip r:embed="rId6"/>
          <a:stretch>
            <a:fillRect/>
          </a:stretch>
        </p:blipFill>
        <p:spPr>
          <a:xfrm>
            <a:off x="9487383" y="2677109"/>
            <a:ext cx="2304158" cy="2652814"/>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85018" y="1607127"/>
            <a:ext cx="3491346" cy="4569836"/>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Built an interactive dashboard with </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Plotly</a:t>
            </a:r>
            <a:r>
              <a:rPr lang="en-US" sz="1800" dirty="0">
                <a:solidFill>
                  <a:schemeClr val="accent3">
                    <a:lumMod val="25000"/>
                  </a:schemeClr>
                </a:solidFill>
                <a:latin typeface="Times New Roman" panose="02020603050405020304" pitchFamily="18" charset="0"/>
                <a:cs typeface="Times New Roman" panose="02020603050405020304" pitchFamily="18" charset="0"/>
              </a:rPr>
              <a:t> dash. Plotted pie charts showing the total launches by a certain sites. Plotted scatter graph showing the relationship with Outcome and Payload Mass (Kg) for the different booster version.</a:t>
            </a:r>
          </a:p>
          <a:p>
            <a:pPr marL="0" indent="0" algn="just">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Link: </a:t>
            </a:r>
            <a:r>
              <a:rPr lang="en-US" sz="1800" dirty="0">
                <a:solidFill>
                  <a:schemeClr val="accent3">
                    <a:lumMod val="25000"/>
                  </a:schemeClr>
                </a:solidFill>
                <a:latin typeface="Times New Roman" panose="02020603050405020304" pitchFamily="18" charset="0"/>
                <a:cs typeface="Times New Roman" panose="02020603050405020304" pitchFamily="18" charset="0"/>
                <a:hlinkClick r:id="rId3"/>
              </a:rPr>
              <a:t>https://github.com/Rubina15Parveen/IBMCertificationForDataScience/blob/main/IBM%20Capstone%20Project/7.%20spacex_dash_app.py</a:t>
            </a:r>
            <a:r>
              <a:rPr lang="en-US" sz="1800" dirty="0">
                <a:solidFill>
                  <a:schemeClr val="accent3">
                    <a:lumMod val="25000"/>
                  </a:schemeClr>
                </a:solidFill>
                <a:latin typeface="Times New Roman" panose="02020603050405020304" pitchFamily="18" charset="0"/>
                <a:cs typeface="Times New Roman" panose="02020603050405020304" pitchFamily="18" charset="0"/>
              </a:rPr>
              <a:t> </a:t>
            </a:r>
          </a:p>
          <a:p>
            <a:pPr algn="just"/>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Times New Roman" panose="02020603050405020304" pitchFamily="18" charset="0"/>
                <a:cs typeface="Times New Roman" panose="02020603050405020304" pitchFamily="18" charset="0"/>
              </a:rPr>
              <a:t>Build a Dashboard with Plotly Dash</a:t>
            </a:r>
            <a:endParaRPr lang="en-US" dirty="0">
              <a:solidFill>
                <a:srgbClr val="0B49CB"/>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A53747A-4406-21EF-56B4-ADDB7AF15153}"/>
              </a:ext>
            </a:extLst>
          </p:cNvPr>
          <p:cNvPicPr>
            <a:picLocks noChangeAspect="1"/>
          </p:cNvPicPr>
          <p:nvPr/>
        </p:nvPicPr>
        <p:blipFill>
          <a:blip r:embed="rId4"/>
          <a:stretch>
            <a:fillRect/>
          </a:stretch>
        </p:blipFill>
        <p:spPr>
          <a:xfrm>
            <a:off x="228600" y="1356879"/>
            <a:ext cx="8089922" cy="4569836"/>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7127"/>
            <a:ext cx="9745589" cy="4569836"/>
          </a:xfrm>
          <a:prstGeom prst="rect">
            <a:avLst/>
          </a:prstGeom>
        </p:spPr>
        <p:txBody>
          <a:bodyPr>
            <a:normAutofit/>
          </a:bodyPr>
          <a:lstStyle/>
          <a:p>
            <a:pPr algn="just">
              <a:lnSpc>
                <a:spcPct val="100000"/>
              </a:lnSpc>
              <a:spcBef>
                <a:spcPts val="1400"/>
              </a:spcBef>
            </a:pPr>
            <a:r>
              <a:rPr lang="en-US" sz="2000" dirty="0">
                <a:latin typeface="Times New Roman" panose="02020603050405020304" pitchFamily="18" charset="0"/>
                <a:cs typeface="Times New Roman" panose="02020603050405020304" pitchFamily="18" charset="0"/>
              </a:rPr>
              <a:t>Loaded and preprocessed data using NumPy and Pandas, transforming it for optimal model training.</a:t>
            </a:r>
          </a:p>
          <a:p>
            <a:pPr algn="just">
              <a:lnSpc>
                <a:spcPct val="100000"/>
              </a:lnSpc>
              <a:spcBef>
                <a:spcPts val="1400"/>
              </a:spcBef>
            </a:pPr>
            <a:r>
              <a:rPr lang="en-US" sz="2000" dirty="0">
                <a:latin typeface="Times New Roman" panose="02020603050405020304" pitchFamily="18" charset="0"/>
                <a:cs typeface="Times New Roman" panose="02020603050405020304" pitchFamily="18" charset="0"/>
              </a:rPr>
              <a:t>Split the data into training and testing sets to evaluate model performance effectively.</a:t>
            </a:r>
          </a:p>
          <a:p>
            <a:pPr algn="just">
              <a:lnSpc>
                <a:spcPct val="100000"/>
              </a:lnSpc>
              <a:spcBef>
                <a:spcPts val="1400"/>
              </a:spcBef>
            </a:pPr>
            <a:r>
              <a:rPr lang="en-US" sz="2000" dirty="0">
                <a:latin typeface="Times New Roman" panose="02020603050405020304" pitchFamily="18" charset="0"/>
                <a:cs typeface="Times New Roman" panose="02020603050405020304" pitchFamily="18" charset="0"/>
              </a:rPr>
              <a:t>Built multiple machine learning classification models like decision trees, </a:t>
            </a:r>
            <a:r>
              <a:rPr lang="en-US" sz="2000" dirty="0" err="1">
                <a:latin typeface="Times New Roman" panose="02020603050405020304" pitchFamily="18" charset="0"/>
                <a:cs typeface="Times New Roman" panose="02020603050405020304" pitchFamily="18" charset="0"/>
              </a:rPr>
              <a:t>svm</a:t>
            </a:r>
            <a:r>
              <a:rPr lang="en-US" sz="2000" dirty="0">
                <a:latin typeface="Times New Roman" panose="02020603050405020304" pitchFamily="18" charset="0"/>
                <a:cs typeface="Times New Roman" panose="02020603050405020304" pitchFamily="18" charset="0"/>
              </a:rPr>
              <a:t>, logistic regression and k means and tuned hyperparameters using </a:t>
            </a:r>
            <a:r>
              <a:rPr lang="en-US" sz="2000" dirty="0" err="1">
                <a:latin typeface="Times New Roman" panose="02020603050405020304" pitchFamily="18" charset="0"/>
                <a:cs typeface="Times New Roman" panose="02020603050405020304" pitchFamily="18" charset="0"/>
              </a:rPr>
              <a:t>GridSearchCV.Enhanced</a:t>
            </a:r>
            <a:r>
              <a:rPr lang="en-US" sz="2000" dirty="0">
                <a:latin typeface="Times New Roman" panose="02020603050405020304" pitchFamily="18" charset="0"/>
                <a:cs typeface="Times New Roman" panose="02020603050405020304" pitchFamily="18" charset="0"/>
              </a:rPr>
              <a:t> model performance with feature engineering and additional tuning techniques.</a:t>
            </a:r>
          </a:p>
          <a:p>
            <a:pPr algn="just">
              <a:lnSpc>
                <a:spcPct val="100000"/>
              </a:lnSpc>
              <a:spcBef>
                <a:spcPts val="1400"/>
              </a:spcBef>
            </a:pPr>
            <a:r>
              <a:rPr lang="en-US" sz="2000" dirty="0">
                <a:latin typeface="Times New Roman" panose="02020603050405020304" pitchFamily="18" charset="0"/>
                <a:cs typeface="Times New Roman" panose="02020603050405020304" pitchFamily="18" charset="0"/>
              </a:rPr>
              <a:t>Identified the highest-performing classification model based on accuracy as the primary metric.</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017392" cy="717884"/>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Flight Number vs. Launch Site</a:t>
            </a:r>
          </a:p>
        </p:txBody>
      </p:sp>
      <p:pic>
        <p:nvPicPr>
          <p:cNvPr id="2" name="Picture 1">
            <a:extLst>
              <a:ext uri="{FF2B5EF4-FFF2-40B4-BE49-F238E27FC236}">
                <a16:creationId xmlns:a16="http://schemas.microsoft.com/office/drawing/2014/main" id="{C8ED5E4F-F24E-0819-02BA-D35E4C13B260}"/>
              </a:ext>
            </a:extLst>
          </p:cNvPr>
          <p:cNvPicPr>
            <a:picLocks noChangeAspect="1"/>
          </p:cNvPicPr>
          <p:nvPr/>
        </p:nvPicPr>
        <p:blipFill>
          <a:blip r:embed="rId3"/>
          <a:stretch>
            <a:fillRect/>
          </a:stretch>
        </p:blipFill>
        <p:spPr>
          <a:xfrm>
            <a:off x="1018134" y="2997979"/>
            <a:ext cx="10155731" cy="262843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9622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greater the payload mass for launch site CCAFS SLC 40 the higher the success rate.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E1ADE419-B4C3-6008-5B41-F43BE6E8F20D}"/>
              </a:ext>
            </a:extLst>
          </p:cNvPr>
          <p:cNvPicPr>
            <a:picLocks noChangeAspect="1"/>
          </p:cNvPicPr>
          <p:nvPr/>
        </p:nvPicPr>
        <p:blipFill>
          <a:blip r:embed="rId3"/>
          <a:stretch>
            <a:fillRect/>
          </a:stretch>
        </p:blipFill>
        <p:spPr>
          <a:xfrm>
            <a:off x="912384" y="2643401"/>
            <a:ext cx="10230853" cy="358299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just">
              <a:spcBef>
                <a:spcPts val="1400"/>
              </a:spcBef>
            </a:pPr>
            <a:r>
              <a:rPr lang="en-US" sz="2200" dirty="0">
                <a:latin typeface="Times New Roman" panose="02020603050405020304" pitchFamily="18" charset="0"/>
                <a:cs typeface="Times New Roman" panose="02020603050405020304" pitchFamily="18"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Success Rate vs. Orbit Type</a:t>
            </a:r>
          </a:p>
        </p:txBody>
      </p:sp>
      <p:pic>
        <p:nvPicPr>
          <p:cNvPr id="2" name="Picture 1">
            <a:extLst>
              <a:ext uri="{FF2B5EF4-FFF2-40B4-BE49-F238E27FC236}">
                <a16:creationId xmlns:a16="http://schemas.microsoft.com/office/drawing/2014/main" id="{80D186A9-BADC-EB43-DF29-4C8E1BA5780C}"/>
              </a:ext>
            </a:extLst>
          </p:cNvPr>
          <p:cNvPicPr>
            <a:picLocks noChangeAspect="1"/>
          </p:cNvPicPr>
          <p:nvPr/>
        </p:nvPicPr>
        <p:blipFill>
          <a:blip r:embed="rId3"/>
          <a:stretch>
            <a:fillRect/>
          </a:stretch>
        </p:blipFill>
        <p:spPr>
          <a:xfrm>
            <a:off x="5151503" y="1568342"/>
            <a:ext cx="5855578" cy="445723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Executive Summary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Introduction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Methodology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Results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Conclusion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1460452"/>
            <a:ext cx="10515599" cy="1158353"/>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plot below shows the Flight Number vs. Orbit type. We observe that in the LEO orbit, success is related to the number of flights whereas in the GTO orbit, there is no relationship between flight number and the orbit. </a:t>
            </a:r>
          </a:p>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Flight Number vs. Orbit Type</a:t>
            </a:r>
          </a:p>
        </p:txBody>
      </p:sp>
      <p:pic>
        <p:nvPicPr>
          <p:cNvPr id="2" name="Picture 1">
            <a:extLst>
              <a:ext uri="{FF2B5EF4-FFF2-40B4-BE49-F238E27FC236}">
                <a16:creationId xmlns:a16="http://schemas.microsoft.com/office/drawing/2014/main" id="{B4B9678B-150B-2103-C718-E3F2CC4EC66E}"/>
              </a:ext>
            </a:extLst>
          </p:cNvPr>
          <p:cNvPicPr>
            <a:picLocks noChangeAspect="1"/>
          </p:cNvPicPr>
          <p:nvPr/>
        </p:nvPicPr>
        <p:blipFill>
          <a:blip r:embed="rId3"/>
          <a:stretch>
            <a:fillRect/>
          </a:stretch>
        </p:blipFill>
        <p:spPr>
          <a:xfrm>
            <a:off x="491999" y="2618805"/>
            <a:ext cx="11208002" cy="285511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515599" cy="8520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52233A26-329D-F7A4-4BAA-C6EFF1D53256}"/>
              </a:ext>
            </a:extLst>
          </p:cNvPr>
          <p:cNvPicPr>
            <a:picLocks noChangeAspect="1"/>
          </p:cNvPicPr>
          <p:nvPr/>
        </p:nvPicPr>
        <p:blipFill>
          <a:blip r:embed="rId3"/>
          <a:stretch>
            <a:fillRect/>
          </a:stretch>
        </p:blipFill>
        <p:spPr>
          <a:xfrm>
            <a:off x="1146618" y="3428999"/>
            <a:ext cx="10311354" cy="237899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Times New Roman" panose="02020603050405020304" pitchFamily="18" charset="0"/>
                <a:cs typeface="Times New Roman" panose="02020603050405020304" pitchFamily="18"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Launch Success Yearly Trend</a:t>
            </a:r>
          </a:p>
        </p:txBody>
      </p:sp>
      <p:pic>
        <p:nvPicPr>
          <p:cNvPr id="2" name="Picture 1">
            <a:extLst>
              <a:ext uri="{FF2B5EF4-FFF2-40B4-BE49-F238E27FC236}">
                <a16:creationId xmlns:a16="http://schemas.microsoft.com/office/drawing/2014/main" id="{1690F0E2-6416-4C29-3E1B-EB7EC3DCD51D}"/>
              </a:ext>
            </a:extLst>
          </p:cNvPr>
          <p:cNvPicPr>
            <a:picLocks noChangeAspect="1"/>
          </p:cNvPicPr>
          <p:nvPr/>
        </p:nvPicPr>
        <p:blipFill>
          <a:blip r:embed="rId3"/>
          <a:stretch>
            <a:fillRect/>
          </a:stretch>
        </p:blipFill>
        <p:spPr>
          <a:xfrm>
            <a:off x="5155489" y="1361091"/>
            <a:ext cx="6353722" cy="466448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altLang="ja-JP" sz="1600" dirty="0">
                <a:effectLst/>
                <a:latin typeface="Times New Roman" panose="02020603050405020304" pitchFamily="18" charset="0"/>
                <a:cs typeface="Times New Roman" panose="02020603050405020304" pitchFamily="18" charset="0"/>
              </a:rPr>
              <a:t>These are the distinct unique sites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All Launch Site Names</a:t>
            </a:r>
          </a:p>
        </p:txBody>
      </p:sp>
      <p:pic>
        <p:nvPicPr>
          <p:cNvPr id="6" name="Picture 5">
            <a:extLst>
              <a:ext uri="{FF2B5EF4-FFF2-40B4-BE49-F238E27FC236}">
                <a16:creationId xmlns:a16="http://schemas.microsoft.com/office/drawing/2014/main" id="{DEA0D6DF-1F67-1E00-72B3-17F1A78B9C6D}"/>
              </a:ext>
            </a:extLst>
          </p:cNvPr>
          <p:cNvPicPr>
            <a:picLocks noChangeAspect="1"/>
          </p:cNvPicPr>
          <p:nvPr/>
        </p:nvPicPr>
        <p:blipFill>
          <a:blip r:embed="rId3"/>
          <a:stretch>
            <a:fillRect/>
          </a:stretch>
        </p:blipFill>
        <p:spPr>
          <a:xfrm>
            <a:off x="2389059" y="2454492"/>
            <a:ext cx="6197600" cy="37719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These are the records for 5 sites beginning with CCA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Launch Site Names Begin with 'CCA'</a:t>
            </a:r>
          </a:p>
        </p:txBody>
      </p:sp>
      <p:pic>
        <p:nvPicPr>
          <p:cNvPr id="2" name="Picture 1">
            <a:extLst>
              <a:ext uri="{FF2B5EF4-FFF2-40B4-BE49-F238E27FC236}">
                <a16:creationId xmlns:a16="http://schemas.microsoft.com/office/drawing/2014/main" id="{833ECFD3-C822-3D97-C4F7-61FFD4B486A3}"/>
              </a:ext>
            </a:extLst>
          </p:cNvPr>
          <p:cNvPicPr>
            <a:picLocks noChangeAspect="1"/>
          </p:cNvPicPr>
          <p:nvPr/>
        </p:nvPicPr>
        <p:blipFill>
          <a:blip r:embed="rId3"/>
          <a:stretch>
            <a:fillRect/>
          </a:stretch>
        </p:blipFill>
        <p:spPr>
          <a:xfrm>
            <a:off x="789405" y="2558955"/>
            <a:ext cx="10476811" cy="23455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600" dirty="0">
                <a:solidFill>
                  <a:schemeClr val="accent3">
                    <a:lumMod val="25000"/>
                  </a:schemeClr>
                </a:solidFill>
                <a:latin typeface="Times New Roman" panose="02020603050405020304" pitchFamily="18" charset="0"/>
                <a:cs typeface="Times New Roman" panose="02020603050405020304" pitchFamily="18" charset="0"/>
              </a:rPr>
              <a:t>We got a total of 45596 kg payload mass </a:t>
            </a:r>
            <a:r>
              <a:rPr lang="en-US" sz="1600" i="0" dirty="0">
                <a:effectLst/>
                <a:latin typeface="Times New Roman" panose="02020603050405020304" pitchFamily="18" charset="0"/>
                <a:cs typeface="Times New Roman" panose="02020603050405020304" pitchFamily="18" charset="0"/>
              </a:rPr>
              <a:t>carried by boosters launched by NASA (CRS)</a:t>
            </a:r>
          </a:p>
          <a:p>
            <a:pPr marL="0" indent="0">
              <a:lnSpc>
                <a:spcPct val="100000"/>
              </a:lnSpc>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Total Payload Mass</a:t>
            </a:r>
          </a:p>
        </p:txBody>
      </p:sp>
      <p:pic>
        <p:nvPicPr>
          <p:cNvPr id="2" name="Picture 1">
            <a:extLst>
              <a:ext uri="{FF2B5EF4-FFF2-40B4-BE49-F238E27FC236}">
                <a16:creationId xmlns:a16="http://schemas.microsoft.com/office/drawing/2014/main" id="{D0EB7E3E-5B91-72E8-7E7E-1B828E725EA8}"/>
              </a:ext>
            </a:extLst>
          </p:cNvPr>
          <p:cNvPicPr>
            <a:picLocks noChangeAspect="1"/>
          </p:cNvPicPr>
          <p:nvPr/>
        </p:nvPicPr>
        <p:blipFill>
          <a:blip r:embed="rId3"/>
          <a:stretch>
            <a:fillRect/>
          </a:stretch>
        </p:blipFill>
        <p:spPr>
          <a:xfrm>
            <a:off x="1090917" y="2543342"/>
            <a:ext cx="9103773" cy="23334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Avg payload mass by F9v1.1 = 2928.4</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Average Payload Mass by F9 v1.1</a:t>
            </a:r>
          </a:p>
        </p:txBody>
      </p:sp>
      <p:pic>
        <p:nvPicPr>
          <p:cNvPr id="6" name="Picture 5">
            <a:extLst>
              <a:ext uri="{FF2B5EF4-FFF2-40B4-BE49-F238E27FC236}">
                <a16:creationId xmlns:a16="http://schemas.microsoft.com/office/drawing/2014/main" id="{17C4BB5D-DA06-F57D-3648-430F91C45024}"/>
              </a:ext>
            </a:extLst>
          </p:cNvPr>
          <p:cNvPicPr>
            <a:picLocks noChangeAspect="1"/>
          </p:cNvPicPr>
          <p:nvPr/>
        </p:nvPicPr>
        <p:blipFill>
          <a:blip r:embed="rId3"/>
          <a:stretch>
            <a:fillRect/>
          </a:stretch>
        </p:blipFill>
        <p:spPr>
          <a:xfrm>
            <a:off x="2463800" y="2508250"/>
            <a:ext cx="7264400" cy="18415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First successful ground landing date was found to be : 22</a:t>
            </a:r>
            <a:r>
              <a:rPr lang="en-US" sz="2200" baseline="30000" dirty="0">
                <a:solidFill>
                  <a:schemeClr val="accent3">
                    <a:lumMod val="25000"/>
                  </a:schemeClr>
                </a:solidFill>
                <a:latin typeface="Times New Roman" panose="02020603050405020304" pitchFamily="18" charset="0"/>
                <a:cs typeface="Times New Roman" panose="02020603050405020304" pitchFamily="18" charset="0"/>
              </a:rPr>
              <a:t>nd</a:t>
            </a:r>
            <a:r>
              <a:rPr lang="en-US" sz="2200" dirty="0">
                <a:solidFill>
                  <a:schemeClr val="accent3">
                    <a:lumMod val="25000"/>
                  </a:schemeClr>
                </a:solidFill>
                <a:latin typeface="Times New Roman" panose="02020603050405020304" pitchFamily="18" charset="0"/>
                <a:cs typeface="Times New Roman" panose="02020603050405020304" pitchFamily="18" charset="0"/>
              </a:rPr>
              <a:t> Dec 2015 </a:t>
            </a:r>
          </a:p>
          <a:p>
            <a:pPr marL="0" indent="0">
              <a:lnSpc>
                <a:spcPct val="100000"/>
              </a:lnSpc>
              <a:spcBef>
                <a:spcPts val="1400"/>
              </a:spcBef>
              <a:buNone/>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First Successful Ground Landing Date</a:t>
            </a:r>
          </a:p>
        </p:txBody>
      </p:sp>
      <p:pic>
        <p:nvPicPr>
          <p:cNvPr id="2" name="Picture 1">
            <a:extLst>
              <a:ext uri="{FF2B5EF4-FFF2-40B4-BE49-F238E27FC236}">
                <a16:creationId xmlns:a16="http://schemas.microsoft.com/office/drawing/2014/main" id="{2F4E3325-373E-F750-8FB6-D6686AF78541}"/>
              </a:ext>
            </a:extLst>
          </p:cNvPr>
          <p:cNvPicPr>
            <a:picLocks noChangeAspect="1"/>
          </p:cNvPicPr>
          <p:nvPr/>
        </p:nvPicPr>
        <p:blipFill>
          <a:blip r:embed="rId3"/>
          <a:stretch>
            <a:fillRect/>
          </a:stretch>
        </p:blipFill>
        <p:spPr>
          <a:xfrm>
            <a:off x="2209800" y="2700730"/>
            <a:ext cx="7772400" cy="145654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Names of boosters which have successfully landed on drone ship and had payload mass greater than 4000 but less than 6000 are: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Successful Drone Ship Landing with Payload between 4000 and 6000</a:t>
            </a:r>
          </a:p>
        </p:txBody>
      </p:sp>
      <p:pic>
        <p:nvPicPr>
          <p:cNvPr id="2" name="Picture 1">
            <a:extLst>
              <a:ext uri="{FF2B5EF4-FFF2-40B4-BE49-F238E27FC236}">
                <a16:creationId xmlns:a16="http://schemas.microsoft.com/office/drawing/2014/main" id="{D6722226-9249-FD01-5EFF-759308AEF451}"/>
              </a:ext>
            </a:extLst>
          </p:cNvPr>
          <p:cNvPicPr>
            <a:picLocks noChangeAspect="1"/>
          </p:cNvPicPr>
          <p:nvPr/>
        </p:nvPicPr>
        <p:blipFill>
          <a:blip r:embed="rId3"/>
          <a:stretch>
            <a:fillRect/>
          </a:stretch>
        </p:blipFill>
        <p:spPr>
          <a:xfrm>
            <a:off x="1309254" y="2666632"/>
            <a:ext cx="9806427" cy="251496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Calculated the total number of successful and failure mission outcomes as follows: </a:t>
            </a: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Total Number of Successful and Failure Mission Outcomes</a:t>
            </a:r>
          </a:p>
        </p:txBody>
      </p:sp>
      <p:pic>
        <p:nvPicPr>
          <p:cNvPr id="2" name="Picture 1">
            <a:extLst>
              <a:ext uri="{FF2B5EF4-FFF2-40B4-BE49-F238E27FC236}">
                <a16:creationId xmlns:a16="http://schemas.microsoft.com/office/drawing/2014/main" id="{86938422-86E5-D359-E08E-996CA4C946CF}"/>
              </a:ext>
            </a:extLst>
          </p:cNvPr>
          <p:cNvPicPr>
            <a:picLocks noChangeAspect="1"/>
          </p:cNvPicPr>
          <p:nvPr/>
        </p:nvPicPr>
        <p:blipFill>
          <a:blip r:embed="rId3"/>
          <a:stretch>
            <a:fillRect/>
          </a:stretch>
        </p:blipFill>
        <p:spPr>
          <a:xfrm>
            <a:off x="2141611" y="2702509"/>
            <a:ext cx="7772400" cy="347445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16182"/>
            <a:ext cx="10326708" cy="50031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Summary of methodologies</a:t>
            </a:r>
          </a:p>
          <a:p>
            <a:pPr lvl="1">
              <a:lnSpc>
                <a:spcPct val="100000"/>
              </a:lnSpc>
              <a:spcBef>
                <a:spcPts val="1400"/>
              </a:spcBef>
              <a:buFontTx/>
              <a:buChar char="-"/>
            </a:pPr>
            <a:r>
              <a:rPr lang="en-US" sz="1600" dirty="0">
                <a:solidFill>
                  <a:schemeClr val="accent3">
                    <a:lumMod val="25000"/>
                  </a:schemeClr>
                </a:solidFill>
                <a:latin typeface="Times New Roman" panose="02020603050405020304" pitchFamily="18" charset="0"/>
                <a:cs typeface="Times New Roman" panose="02020603050405020304" pitchFamily="18" charset="0"/>
              </a:rPr>
              <a:t>Data Collection through API</a:t>
            </a:r>
          </a:p>
          <a:p>
            <a:pPr lvl="1">
              <a:lnSpc>
                <a:spcPct val="100000"/>
              </a:lnSpc>
              <a:spcBef>
                <a:spcPts val="1400"/>
              </a:spcBef>
              <a:buFontTx/>
              <a:buChar char="-"/>
            </a:pPr>
            <a:r>
              <a:rPr lang="en-US" sz="1600" dirty="0">
                <a:solidFill>
                  <a:schemeClr val="accent3">
                    <a:lumMod val="25000"/>
                  </a:schemeClr>
                </a:solidFill>
                <a:latin typeface="Times New Roman" panose="02020603050405020304" pitchFamily="18" charset="0"/>
                <a:cs typeface="Times New Roman" panose="02020603050405020304" pitchFamily="18" charset="0"/>
              </a:rPr>
              <a:t>Data Collection with Web Scraping</a:t>
            </a:r>
          </a:p>
          <a:p>
            <a:pPr lvl="1">
              <a:lnSpc>
                <a:spcPct val="100000"/>
              </a:lnSpc>
              <a:spcBef>
                <a:spcPts val="1400"/>
              </a:spcBef>
              <a:buFontTx/>
              <a:buChar char="-"/>
            </a:pPr>
            <a:r>
              <a:rPr lang="en-US" sz="1600" dirty="0">
                <a:solidFill>
                  <a:schemeClr val="accent3">
                    <a:lumMod val="25000"/>
                  </a:schemeClr>
                </a:solidFill>
                <a:latin typeface="Times New Roman" panose="02020603050405020304" pitchFamily="18" charset="0"/>
                <a:cs typeface="Times New Roman" panose="02020603050405020304" pitchFamily="18" charset="0"/>
              </a:rPr>
              <a:t>Data Wrangling</a:t>
            </a:r>
          </a:p>
          <a:p>
            <a:pPr lvl="1">
              <a:lnSpc>
                <a:spcPct val="100000"/>
              </a:lnSpc>
              <a:spcBef>
                <a:spcPts val="1400"/>
              </a:spcBef>
              <a:buFontTx/>
              <a:buChar char="-"/>
            </a:pPr>
            <a:r>
              <a:rPr lang="en-US" sz="1600" dirty="0">
                <a:solidFill>
                  <a:schemeClr val="accent3">
                    <a:lumMod val="25000"/>
                  </a:schemeClr>
                </a:solidFill>
                <a:latin typeface="Times New Roman" panose="02020603050405020304" pitchFamily="18" charset="0"/>
                <a:cs typeface="Times New Roman" panose="02020603050405020304" pitchFamily="18" charset="0"/>
              </a:rPr>
              <a:t>Exploratory Data Analysis with SQL</a:t>
            </a:r>
          </a:p>
          <a:p>
            <a:pPr lvl="1">
              <a:lnSpc>
                <a:spcPct val="100000"/>
              </a:lnSpc>
              <a:spcBef>
                <a:spcPts val="1400"/>
              </a:spcBef>
              <a:buFontTx/>
              <a:buChar char="-"/>
            </a:pPr>
            <a:r>
              <a:rPr lang="en-US" sz="1600" dirty="0">
                <a:solidFill>
                  <a:schemeClr val="accent3">
                    <a:lumMod val="25000"/>
                  </a:schemeClr>
                </a:solidFill>
                <a:latin typeface="Times New Roman" panose="02020603050405020304" pitchFamily="18" charset="0"/>
                <a:cs typeface="Times New Roman" panose="02020603050405020304" pitchFamily="18" charset="0"/>
              </a:rPr>
              <a:t>Exploratory Data Analysis with Data Visualization</a:t>
            </a:r>
          </a:p>
          <a:p>
            <a:pPr lvl="1">
              <a:lnSpc>
                <a:spcPct val="100000"/>
              </a:lnSpc>
              <a:spcBef>
                <a:spcPts val="1400"/>
              </a:spcBef>
              <a:buFontTx/>
              <a:buChar char="-"/>
            </a:pPr>
            <a:r>
              <a:rPr lang="en-US" sz="1600" dirty="0">
                <a:solidFill>
                  <a:schemeClr val="accent3">
                    <a:lumMod val="25000"/>
                  </a:schemeClr>
                </a:solidFill>
                <a:latin typeface="Times New Roman" panose="02020603050405020304" pitchFamily="18" charset="0"/>
                <a:cs typeface="Times New Roman" panose="02020603050405020304" pitchFamily="18" charset="0"/>
              </a:rPr>
              <a:t>Interactive Visual Analytics with Folium</a:t>
            </a:r>
          </a:p>
          <a:p>
            <a:pPr lvl="1">
              <a:lnSpc>
                <a:spcPct val="100000"/>
              </a:lnSpc>
              <a:spcBef>
                <a:spcPts val="1400"/>
              </a:spcBef>
              <a:buFontTx/>
              <a:buChar char="-"/>
            </a:pPr>
            <a:r>
              <a:rPr lang="en-US" sz="1600" dirty="0">
                <a:solidFill>
                  <a:schemeClr val="accent3">
                    <a:lumMod val="25000"/>
                  </a:schemeClr>
                </a:solidFill>
                <a:latin typeface="Times New Roman" panose="02020603050405020304" pitchFamily="18" charset="0"/>
                <a:cs typeface="Times New Roman" panose="02020603050405020304" pitchFamily="18" charset="0"/>
              </a:rPr>
              <a:t>Machine Learning Prediction</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Summary of all results</a:t>
            </a:r>
          </a:p>
          <a:p>
            <a:pPr lvl="1">
              <a:lnSpc>
                <a:spcPct val="100000"/>
              </a:lnSpc>
              <a:spcBef>
                <a:spcPts val="1400"/>
              </a:spcBef>
              <a:buFontTx/>
              <a:buChar char="-"/>
            </a:pPr>
            <a:r>
              <a:rPr lang="en-US" sz="1600" dirty="0">
                <a:solidFill>
                  <a:schemeClr val="accent3">
                    <a:lumMod val="25000"/>
                  </a:schemeClr>
                </a:solidFill>
                <a:latin typeface="Times New Roman" panose="02020603050405020304" pitchFamily="18" charset="0"/>
                <a:cs typeface="Times New Roman" panose="02020603050405020304" pitchFamily="18" charset="0"/>
              </a:rPr>
              <a:t>Exploratory Data Analysis result</a:t>
            </a:r>
          </a:p>
          <a:p>
            <a:pPr lvl="1">
              <a:lnSpc>
                <a:spcPct val="100000"/>
              </a:lnSpc>
              <a:spcBef>
                <a:spcPts val="1400"/>
              </a:spcBef>
              <a:buFontTx/>
              <a:buChar char="-"/>
            </a:pPr>
            <a:r>
              <a:rPr lang="en-US" sz="1600" dirty="0">
                <a:solidFill>
                  <a:schemeClr val="accent3">
                    <a:lumMod val="25000"/>
                  </a:schemeClr>
                </a:solidFill>
                <a:latin typeface="Times New Roman" panose="02020603050405020304" pitchFamily="18" charset="0"/>
                <a:cs typeface="Times New Roman" panose="02020603050405020304" pitchFamily="18" charset="0"/>
              </a:rPr>
              <a:t>Interactive analytics in screenshots</a:t>
            </a:r>
          </a:p>
          <a:p>
            <a:pPr lvl="1">
              <a:lnSpc>
                <a:spcPct val="100000"/>
              </a:lnSpc>
              <a:spcBef>
                <a:spcPts val="1400"/>
              </a:spcBef>
              <a:buFontTx/>
              <a:buChar char="-"/>
            </a:pPr>
            <a:r>
              <a:rPr lang="en-US" sz="1600" dirty="0">
                <a:solidFill>
                  <a:schemeClr val="accent3">
                    <a:lumMod val="25000"/>
                  </a:schemeClr>
                </a:solidFill>
                <a:latin typeface="Times New Roman" panose="02020603050405020304" pitchFamily="18" charset="0"/>
                <a:cs typeface="Times New Roman" panose="02020603050405020304" pitchFamily="18" charset="0"/>
              </a:rPr>
              <a:t>Predictive Analytics result</a:t>
            </a:r>
          </a:p>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List of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Boosters Carried Maximum Payload</a:t>
            </a:r>
          </a:p>
        </p:txBody>
      </p:sp>
      <p:pic>
        <p:nvPicPr>
          <p:cNvPr id="2" name="Picture 1">
            <a:extLst>
              <a:ext uri="{FF2B5EF4-FFF2-40B4-BE49-F238E27FC236}">
                <a16:creationId xmlns:a16="http://schemas.microsoft.com/office/drawing/2014/main" id="{F5EF5A46-4B2D-2644-3739-891889ED75E8}"/>
              </a:ext>
            </a:extLst>
          </p:cNvPr>
          <p:cNvPicPr>
            <a:picLocks noChangeAspect="1"/>
          </p:cNvPicPr>
          <p:nvPr/>
        </p:nvPicPr>
        <p:blipFill>
          <a:blip r:embed="rId3"/>
          <a:stretch>
            <a:fillRect/>
          </a:stretch>
        </p:blipFill>
        <p:spPr>
          <a:xfrm>
            <a:off x="1236927" y="2286968"/>
            <a:ext cx="8811754" cy="433164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9309"/>
            <a:ext cx="9745589" cy="4777654"/>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List of the failed landing outcomes in drone ship, their booster versions, and launch site names for year 2015.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2015 Launch Records</a:t>
            </a:r>
          </a:p>
        </p:txBody>
      </p:sp>
      <p:pic>
        <p:nvPicPr>
          <p:cNvPr id="6" name="Picture 5">
            <a:extLst>
              <a:ext uri="{FF2B5EF4-FFF2-40B4-BE49-F238E27FC236}">
                <a16:creationId xmlns:a16="http://schemas.microsoft.com/office/drawing/2014/main" id="{97DE9FE3-FAFF-893E-7BFB-B31484E57E97}"/>
              </a:ext>
            </a:extLst>
          </p:cNvPr>
          <p:cNvPicPr>
            <a:picLocks noChangeAspect="1"/>
          </p:cNvPicPr>
          <p:nvPr/>
        </p:nvPicPr>
        <p:blipFill>
          <a:blip r:embed="rId3"/>
          <a:stretch>
            <a:fillRect/>
          </a:stretch>
        </p:blipFill>
        <p:spPr>
          <a:xfrm>
            <a:off x="1907086" y="2904622"/>
            <a:ext cx="8726987" cy="173154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9944" y="1536867"/>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Rank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Rank Landing Outcomes Between 2010-06-04 and 2017-03-20</a:t>
            </a:r>
          </a:p>
        </p:txBody>
      </p:sp>
      <p:pic>
        <p:nvPicPr>
          <p:cNvPr id="2" name="Picture 1">
            <a:extLst>
              <a:ext uri="{FF2B5EF4-FFF2-40B4-BE49-F238E27FC236}">
                <a16:creationId xmlns:a16="http://schemas.microsoft.com/office/drawing/2014/main" id="{F79278A0-BB62-F51A-062F-9484E467DD90}"/>
              </a:ext>
            </a:extLst>
          </p:cNvPr>
          <p:cNvPicPr>
            <a:picLocks noChangeAspect="1"/>
          </p:cNvPicPr>
          <p:nvPr/>
        </p:nvPicPr>
        <p:blipFill>
          <a:blip r:embed="rId3"/>
          <a:stretch>
            <a:fillRect/>
          </a:stretch>
        </p:blipFill>
        <p:spPr>
          <a:xfrm>
            <a:off x="3175668" y="2344671"/>
            <a:ext cx="4813300" cy="354353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B5165F-8B7A-B4AD-D678-B6266A2DAABC}"/>
              </a:ext>
            </a:extLst>
          </p:cNvPr>
          <p:cNvPicPr>
            <a:picLocks noChangeAspect="1"/>
          </p:cNvPicPr>
          <p:nvPr/>
        </p:nvPicPr>
        <p:blipFill>
          <a:blip r:embed="rId2">
            <a:alphaModFix amt="50000"/>
          </a:blip>
          <a:srcRect t="5858"/>
          <a:stretch/>
        </p:blipFill>
        <p:spPr>
          <a:xfrm>
            <a:off x="20" y="1"/>
            <a:ext cx="12191980" cy="6857999"/>
          </a:xfrm>
          <a:prstGeom prst="rect">
            <a:avLst/>
          </a:prstGeom>
          <a:effectLst>
            <a:outerShdw blurRad="50800" dist="50800" dir="5400000" algn="ctr" rotWithShape="0">
              <a:schemeClr val="tx1"/>
            </a:outerShdw>
          </a:effectLst>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1187116" y="136525"/>
            <a:ext cx="9144000" cy="9470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000" b="1" dirty="0">
                <a:solidFill>
                  <a:srgbClr val="FFFFFF"/>
                </a:solidFill>
                <a:latin typeface="Times New Roman" panose="02020603050405020304" pitchFamily="18" charset="0"/>
                <a:ea typeface="+mj-ea"/>
                <a:cs typeface="Times New Roman" panose="02020603050405020304" pitchFamily="18" charset="0"/>
              </a:rPr>
              <a:t>Launch site of SPACEX</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1891" y="5005137"/>
            <a:ext cx="10198404" cy="766010"/>
          </a:xfrm>
          <a:prstGeom prst="rect">
            <a:avLst/>
          </a:prstGeom>
        </p:spPr>
        <p:txBody>
          <a:bodyPr vert="horz" lIns="91440" tIns="45720" rIns="91440" bIns="45720" rtlCol="0">
            <a:normAutofit/>
          </a:bodyPr>
          <a:lstStyle/>
          <a:p>
            <a:pPr marL="0" indent="0" algn="just">
              <a:buNone/>
            </a:pPr>
            <a:r>
              <a:rPr lang="en-US" sz="2400" b="1" dirty="0">
                <a:solidFill>
                  <a:schemeClr val="bg1"/>
                </a:solidFill>
                <a:latin typeface="Times New Roman" panose="02020603050405020304" pitchFamily="18" charset="0"/>
                <a:cs typeface="Times New Roman" panose="02020603050405020304" pitchFamily="18" charset="0"/>
              </a:rPr>
              <a:t>The sites are situated in California and Florida which has proximity to the coastline. We can see the number of launches on both the sites.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34</a:t>
            </a:fld>
            <a:endParaRPr lang="en-US" sz="1200">
              <a:solidFill>
                <a:srgbClr val="FFFFFF"/>
              </a:solidFill>
              <a:latin typeface="Calibri" panose="020F0502020204030204"/>
            </a:endParaRPr>
          </a:p>
        </p:txBody>
      </p:sp>
      <p:sp>
        <p:nvSpPr>
          <p:cNvPr id="6" name="Oval 5">
            <a:extLst>
              <a:ext uri="{FF2B5EF4-FFF2-40B4-BE49-F238E27FC236}">
                <a16:creationId xmlns:a16="http://schemas.microsoft.com/office/drawing/2014/main" id="{DE28A91C-DF35-972B-E969-D54C2397A0B3}"/>
              </a:ext>
            </a:extLst>
          </p:cNvPr>
          <p:cNvSpPr/>
          <p:nvPr/>
        </p:nvSpPr>
        <p:spPr>
          <a:xfrm>
            <a:off x="581891" y="2147455"/>
            <a:ext cx="1454727" cy="99752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F61448F-2CB7-AE07-ADBA-037ECF78B5D5}"/>
              </a:ext>
            </a:extLst>
          </p:cNvPr>
          <p:cNvSpPr/>
          <p:nvPr/>
        </p:nvSpPr>
        <p:spPr>
          <a:xfrm>
            <a:off x="6747164" y="3144982"/>
            <a:ext cx="1122218" cy="1163782"/>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2E7C6B4-640A-29AE-5E91-F999BDC9F784}"/>
              </a:ext>
            </a:extLst>
          </p:cNvPr>
          <p:cNvPicPr>
            <a:picLocks noChangeAspect="1"/>
          </p:cNvPicPr>
          <p:nvPr/>
        </p:nvPicPr>
        <p:blipFill>
          <a:blip r:embed="rId3"/>
          <a:stretch>
            <a:fillRect/>
          </a:stretch>
        </p:blipFill>
        <p:spPr>
          <a:xfrm>
            <a:off x="8189191" y="2147455"/>
            <a:ext cx="3683000" cy="1663700"/>
          </a:xfrm>
          <a:prstGeom prst="rect">
            <a:avLst/>
          </a:prstGeom>
        </p:spPr>
      </p:pic>
    </p:spTree>
    <p:extLst>
      <p:ext uri="{BB962C8B-B14F-4D97-AF65-F5344CB8AC3E}">
        <p14:creationId xmlns:p14="http://schemas.microsoft.com/office/powerpoint/2010/main" val="98167177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249936" y="64008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dirty="0">
                <a:solidFill>
                  <a:schemeClr val="tx1"/>
                </a:solidFill>
                <a:latin typeface="Times New Roman" panose="02020603050405020304" pitchFamily="18" charset="0"/>
                <a:ea typeface="+mj-ea"/>
                <a:cs typeface="Times New Roman" panose="02020603050405020304" pitchFamily="18" charset="0"/>
              </a:rPr>
              <a:t>Launch outcomes of the sites </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9936" y="2807208"/>
            <a:ext cx="3810000" cy="3410712"/>
          </a:xfrm>
          <a:prstGeom prst="rect">
            <a:avLst/>
          </a:prstGeom>
        </p:spPr>
        <p:txBody>
          <a:bodyPr vert="horz" lIns="91440" tIns="45720" rIns="91440" bIns="45720" rtlCol="0" anchor="t">
            <a:normAutofit/>
          </a:bodyPr>
          <a:lstStyle/>
          <a:p>
            <a:pPr marL="0" algn="just">
              <a:spcBef>
                <a:spcPts val="1400"/>
              </a:spcBef>
            </a:pPr>
            <a:r>
              <a:rPr lang="en-US" sz="2200" dirty="0">
                <a:latin typeface="Times New Roman" panose="02020603050405020304" pitchFamily="18" charset="0"/>
                <a:cs typeface="Times New Roman" panose="02020603050405020304" pitchFamily="18" charset="0"/>
              </a:rPr>
              <a:t>We can see the launch outcomes for the sites color coded as green - successful and red – unsuccessful </a:t>
            </a:r>
          </a:p>
          <a:p>
            <a:pPr marL="0" algn="just">
              <a:spcBef>
                <a:spcPts val="1400"/>
              </a:spcBef>
            </a:pPr>
            <a:r>
              <a:rPr lang="en-US" sz="2200" dirty="0">
                <a:latin typeface="Times New Roman" panose="02020603050405020304" pitchFamily="18" charset="0"/>
                <a:cs typeface="Times New Roman" panose="02020603050405020304" pitchFamily="18" charset="0"/>
              </a:rPr>
              <a:t>1</a:t>
            </a:r>
            <a:r>
              <a:rPr lang="en-US" sz="2200" baseline="30000" dirty="0">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picture is of launch site in California and 2, 3, 4 are for sites in Florida.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35</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EFEB9D9C-6CE6-4A3A-C1F5-B6F6E0C04BC1}"/>
              </a:ext>
            </a:extLst>
          </p:cNvPr>
          <p:cNvPicPr>
            <a:picLocks noChangeAspect="1"/>
          </p:cNvPicPr>
          <p:nvPr/>
        </p:nvPicPr>
        <p:blipFill>
          <a:blip r:embed="rId2"/>
          <a:stretch>
            <a:fillRect/>
          </a:stretch>
        </p:blipFill>
        <p:spPr>
          <a:xfrm>
            <a:off x="4611615" y="539771"/>
            <a:ext cx="3693762" cy="2671821"/>
          </a:xfrm>
          <a:prstGeom prst="rect">
            <a:avLst/>
          </a:prstGeom>
        </p:spPr>
      </p:pic>
      <p:pic>
        <p:nvPicPr>
          <p:cNvPr id="9" name="Picture 8">
            <a:extLst>
              <a:ext uri="{FF2B5EF4-FFF2-40B4-BE49-F238E27FC236}">
                <a16:creationId xmlns:a16="http://schemas.microsoft.com/office/drawing/2014/main" id="{FAB97275-A33D-660A-470C-8F9C83EDEF53}"/>
              </a:ext>
            </a:extLst>
          </p:cNvPr>
          <p:cNvPicPr>
            <a:picLocks noChangeAspect="1"/>
          </p:cNvPicPr>
          <p:nvPr/>
        </p:nvPicPr>
        <p:blipFill>
          <a:blip r:embed="rId3"/>
          <a:stretch>
            <a:fillRect/>
          </a:stretch>
        </p:blipFill>
        <p:spPr>
          <a:xfrm>
            <a:off x="8293629" y="531864"/>
            <a:ext cx="2743200" cy="2730731"/>
          </a:xfrm>
          <a:prstGeom prst="rect">
            <a:avLst/>
          </a:prstGeom>
        </p:spPr>
      </p:pic>
      <p:pic>
        <p:nvPicPr>
          <p:cNvPr id="10" name="Picture 9">
            <a:extLst>
              <a:ext uri="{FF2B5EF4-FFF2-40B4-BE49-F238E27FC236}">
                <a16:creationId xmlns:a16="http://schemas.microsoft.com/office/drawing/2014/main" id="{A8E283C9-26D8-7FEE-3041-FF8A219B7E43}"/>
              </a:ext>
            </a:extLst>
          </p:cNvPr>
          <p:cNvPicPr>
            <a:picLocks noChangeAspect="1"/>
          </p:cNvPicPr>
          <p:nvPr/>
        </p:nvPicPr>
        <p:blipFill>
          <a:blip r:embed="rId4"/>
          <a:stretch>
            <a:fillRect/>
          </a:stretch>
        </p:blipFill>
        <p:spPr>
          <a:xfrm>
            <a:off x="4611615" y="3194332"/>
            <a:ext cx="3301014" cy="3342667"/>
          </a:xfrm>
          <a:prstGeom prst="rect">
            <a:avLst/>
          </a:prstGeom>
        </p:spPr>
      </p:pic>
      <p:pic>
        <p:nvPicPr>
          <p:cNvPr id="11" name="Picture 10">
            <a:extLst>
              <a:ext uri="{FF2B5EF4-FFF2-40B4-BE49-F238E27FC236}">
                <a16:creationId xmlns:a16="http://schemas.microsoft.com/office/drawing/2014/main" id="{D414FAF8-3736-34BE-D0CE-4A21654049AD}"/>
              </a:ext>
            </a:extLst>
          </p:cNvPr>
          <p:cNvPicPr>
            <a:picLocks noChangeAspect="1"/>
          </p:cNvPicPr>
          <p:nvPr/>
        </p:nvPicPr>
        <p:blipFill>
          <a:blip r:embed="rId5"/>
          <a:stretch>
            <a:fillRect/>
          </a:stretch>
        </p:blipFill>
        <p:spPr>
          <a:xfrm>
            <a:off x="7816669" y="3194333"/>
            <a:ext cx="3220160" cy="3342666"/>
          </a:xfrm>
          <a:prstGeom prst="rect">
            <a:avLst/>
          </a:prstGeom>
        </p:spPr>
      </p:pic>
      <p:sp>
        <p:nvSpPr>
          <p:cNvPr id="12" name="TextBox 11">
            <a:extLst>
              <a:ext uri="{FF2B5EF4-FFF2-40B4-BE49-F238E27FC236}">
                <a16:creationId xmlns:a16="http://schemas.microsoft.com/office/drawing/2014/main" id="{C9DF873E-E2BF-0089-5ED8-E6EF8311AD2F}"/>
              </a:ext>
            </a:extLst>
          </p:cNvPr>
          <p:cNvSpPr txBox="1"/>
          <p:nvPr/>
        </p:nvSpPr>
        <p:spPr>
          <a:xfrm>
            <a:off x="7483165" y="2778239"/>
            <a:ext cx="401053" cy="369332"/>
          </a:xfrm>
          <a:prstGeom prst="rect">
            <a:avLst/>
          </a:prstGeom>
          <a:noFill/>
        </p:spPr>
        <p:txBody>
          <a:bodyPr wrap="square" rtlCol="0">
            <a:spAutoFit/>
          </a:bodyPr>
          <a:lstStyle/>
          <a:p>
            <a:r>
              <a:rPr lang="en-US" b="1" dirty="0">
                <a:solidFill>
                  <a:srgbClr val="FF0000"/>
                </a:solidFill>
              </a:rPr>
              <a:t>1</a:t>
            </a:r>
          </a:p>
        </p:txBody>
      </p:sp>
      <p:sp>
        <p:nvSpPr>
          <p:cNvPr id="14" name="TextBox 13">
            <a:extLst>
              <a:ext uri="{FF2B5EF4-FFF2-40B4-BE49-F238E27FC236}">
                <a16:creationId xmlns:a16="http://schemas.microsoft.com/office/drawing/2014/main" id="{E53DBF54-0C60-4AE5-2B5E-977FCE01291B}"/>
              </a:ext>
            </a:extLst>
          </p:cNvPr>
          <p:cNvSpPr txBox="1"/>
          <p:nvPr/>
        </p:nvSpPr>
        <p:spPr>
          <a:xfrm>
            <a:off x="8520215" y="2729590"/>
            <a:ext cx="723230" cy="369332"/>
          </a:xfrm>
          <a:prstGeom prst="rect">
            <a:avLst/>
          </a:prstGeom>
          <a:noFill/>
        </p:spPr>
        <p:txBody>
          <a:bodyPr wrap="square" rtlCol="0">
            <a:spAutoFit/>
          </a:bodyPr>
          <a:lstStyle/>
          <a:p>
            <a:r>
              <a:rPr lang="en-US" b="1" dirty="0">
                <a:solidFill>
                  <a:srgbClr val="FF0000"/>
                </a:solidFill>
              </a:rPr>
              <a:t>2</a:t>
            </a:r>
          </a:p>
        </p:txBody>
      </p:sp>
      <p:sp>
        <p:nvSpPr>
          <p:cNvPr id="17" name="TextBox 16">
            <a:extLst>
              <a:ext uri="{FF2B5EF4-FFF2-40B4-BE49-F238E27FC236}">
                <a16:creationId xmlns:a16="http://schemas.microsoft.com/office/drawing/2014/main" id="{B89C6A6A-EE06-E5C3-550D-D0118DB72669}"/>
              </a:ext>
            </a:extLst>
          </p:cNvPr>
          <p:cNvSpPr txBox="1"/>
          <p:nvPr/>
        </p:nvSpPr>
        <p:spPr>
          <a:xfrm>
            <a:off x="7479537" y="3273066"/>
            <a:ext cx="723230" cy="369332"/>
          </a:xfrm>
          <a:prstGeom prst="rect">
            <a:avLst/>
          </a:prstGeom>
          <a:noFill/>
        </p:spPr>
        <p:txBody>
          <a:bodyPr wrap="square" rtlCol="0">
            <a:spAutoFit/>
          </a:bodyPr>
          <a:lstStyle/>
          <a:p>
            <a:r>
              <a:rPr lang="en-US" b="1" dirty="0">
                <a:solidFill>
                  <a:srgbClr val="FF0000"/>
                </a:solidFill>
              </a:rPr>
              <a:t>3</a:t>
            </a:r>
          </a:p>
        </p:txBody>
      </p:sp>
      <p:sp>
        <p:nvSpPr>
          <p:cNvPr id="18" name="TextBox 17">
            <a:extLst>
              <a:ext uri="{FF2B5EF4-FFF2-40B4-BE49-F238E27FC236}">
                <a16:creationId xmlns:a16="http://schemas.microsoft.com/office/drawing/2014/main" id="{AEEABAC0-6A8B-24E8-C054-255133462D96}"/>
              </a:ext>
            </a:extLst>
          </p:cNvPr>
          <p:cNvSpPr txBox="1"/>
          <p:nvPr/>
        </p:nvSpPr>
        <p:spPr>
          <a:xfrm>
            <a:off x="8520215" y="3211592"/>
            <a:ext cx="723230" cy="369332"/>
          </a:xfrm>
          <a:prstGeom prst="rect">
            <a:avLst/>
          </a:prstGeom>
          <a:noFill/>
        </p:spPr>
        <p:txBody>
          <a:bodyPr wrap="square" rtlCol="0">
            <a:spAutoFit/>
          </a:bodyPr>
          <a:lstStyle/>
          <a:p>
            <a:r>
              <a:rPr lang="en-US" b="1" dirty="0">
                <a:solidFill>
                  <a:srgbClr val="FF0000"/>
                </a:solidFill>
              </a:rPr>
              <a:t>4</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tx1"/>
                </a:solidFill>
                <a:latin typeface="Times New Roman" panose="02020603050405020304" pitchFamily="18" charset="0"/>
                <a:ea typeface="+mj-ea"/>
                <a:cs typeface="Times New Roman" panose="02020603050405020304" pitchFamily="18" charset="0"/>
              </a:rPr>
              <a:t>Launch site distance from the landmarks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2200" dirty="0">
                <a:latin typeface="Times New Roman" panose="02020603050405020304" pitchFamily="18" charset="0"/>
                <a:cs typeface="Times New Roman" panose="02020603050405020304" pitchFamily="18" charset="0"/>
              </a:rPr>
              <a:t>Here is the map for distance from landmarks  </a:t>
            </a:r>
          </a:p>
          <a:p>
            <a:pPr>
              <a:spcBef>
                <a:spcPts val="1400"/>
              </a:spcBef>
            </a:pPr>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A84EA4B-23CB-2FCE-CB76-0B757471EC8A}"/>
              </a:ext>
            </a:extLst>
          </p:cNvPr>
          <p:cNvPicPr>
            <a:picLocks noChangeAspect="1"/>
          </p:cNvPicPr>
          <p:nvPr/>
        </p:nvPicPr>
        <p:blipFill>
          <a:blip r:embed="rId2"/>
          <a:srcRect r="722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438913" y="859536"/>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dirty="0">
                <a:solidFill>
                  <a:schemeClr val="tx1"/>
                </a:solidFill>
                <a:latin typeface="Times New Roman" panose="02020603050405020304" pitchFamily="18" charset="0"/>
                <a:ea typeface="+mj-ea"/>
                <a:cs typeface="Times New Roman" panose="02020603050405020304" pitchFamily="18" charset="0"/>
              </a:rPr>
              <a:t>Pie chart showing the success percentage achieved by each launch site</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38912" y="2512611"/>
            <a:ext cx="4832803" cy="3664351"/>
          </a:xfrm>
          <a:prstGeom prst="rect">
            <a:avLst/>
          </a:prstGeom>
        </p:spPr>
        <p:txBody>
          <a:bodyPr vert="horz" lIns="91440" tIns="45720" rIns="91440" bIns="45720" rtlCol="0">
            <a:normAutofit/>
          </a:bodyPr>
          <a:lstStyle/>
          <a:p>
            <a:pPr algn="just">
              <a:spcBef>
                <a:spcPts val="1400"/>
              </a:spcBef>
            </a:pPr>
            <a:r>
              <a:rPr lang="en-US" sz="1800" dirty="0">
                <a:latin typeface="Times New Roman" panose="02020603050405020304" pitchFamily="18" charset="0"/>
                <a:cs typeface="Times New Roman" panose="02020603050405020304" pitchFamily="18" charset="0"/>
              </a:rPr>
              <a:t>We can see the most successful launches are achieved by KSC LC -39A site in Florida. </a:t>
            </a:r>
          </a:p>
          <a:p>
            <a:pPr algn="just">
              <a:spcBef>
                <a:spcPts val="1400"/>
              </a:spcBef>
            </a:pPr>
            <a:r>
              <a:rPr lang="en-US" sz="1800" dirty="0">
                <a:latin typeface="Times New Roman" panose="02020603050405020304" pitchFamily="18" charset="0"/>
                <a:cs typeface="Times New Roman" panose="02020603050405020304" pitchFamily="18" charset="0"/>
              </a:rPr>
              <a:t>On second number we have CCAFS LC – 40 from Florida. </a:t>
            </a:r>
          </a:p>
          <a:p>
            <a:pPr algn="just">
              <a:spcBef>
                <a:spcPts val="1400"/>
              </a:spcBef>
            </a:pPr>
            <a:r>
              <a:rPr lang="en-US" sz="1800" dirty="0">
                <a:latin typeface="Times New Roman" panose="02020603050405020304" pitchFamily="18" charset="0"/>
                <a:cs typeface="Times New Roman" panose="02020603050405020304" pitchFamily="18" charset="0"/>
              </a:rPr>
              <a:t>In total successful launched have been made from Florida site </a:t>
            </a:r>
          </a:p>
          <a:p>
            <a:pPr>
              <a:spcBef>
                <a:spcPts val="1400"/>
              </a:spcBef>
            </a:pPr>
            <a:endParaRPr lang="en-US" sz="1800" dirty="0"/>
          </a:p>
        </p:txBody>
      </p:sp>
      <p:pic>
        <p:nvPicPr>
          <p:cNvPr id="2" name="Picture 1">
            <a:extLst>
              <a:ext uri="{FF2B5EF4-FFF2-40B4-BE49-F238E27FC236}">
                <a16:creationId xmlns:a16="http://schemas.microsoft.com/office/drawing/2014/main" id="{2169FEA8-4E8E-018D-C985-D792C79F1EC5}"/>
              </a:ext>
            </a:extLst>
          </p:cNvPr>
          <p:cNvPicPr>
            <a:picLocks noChangeAspect="1"/>
          </p:cNvPicPr>
          <p:nvPr/>
        </p:nvPicPr>
        <p:blipFill>
          <a:blip r:embed="rId2"/>
          <a:stretch>
            <a:fillRect/>
          </a:stretch>
        </p:blipFill>
        <p:spPr>
          <a:xfrm>
            <a:off x="7390473" y="0"/>
            <a:ext cx="4657148" cy="5162859"/>
          </a:xfrm>
          <a:prstGeom prst="rect">
            <a:avLst/>
          </a:prstGeom>
        </p:spPr>
      </p:pic>
      <p:pic>
        <p:nvPicPr>
          <p:cNvPr id="4" name="Picture 3">
            <a:extLst>
              <a:ext uri="{FF2B5EF4-FFF2-40B4-BE49-F238E27FC236}">
                <a16:creationId xmlns:a16="http://schemas.microsoft.com/office/drawing/2014/main" id="{CA2A187F-8EF2-7F39-4713-EC57CB08BF52}"/>
              </a:ext>
            </a:extLst>
          </p:cNvPr>
          <p:cNvPicPr>
            <a:picLocks noChangeAspect="1"/>
          </p:cNvPicPr>
          <p:nvPr/>
        </p:nvPicPr>
        <p:blipFill>
          <a:blip r:embed="rId3"/>
          <a:stretch>
            <a:fillRect/>
          </a:stretch>
        </p:blipFill>
        <p:spPr>
          <a:xfrm>
            <a:off x="7832051" y="4023211"/>
            <a:ext cx="3052937" cy="233313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26623" y="6356350"/>
            <a:ext cx="142646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88168"/>
            <a:ext cx="10551583" cy="4588795"/>
          </a:xfrm>
          <a:prstGeom prst="rect">
            <a:avLst/>
          </a:prstGeom>
        </p:spPr>
        <p:txBody>
          <a:bodyPr lIns="91440" tIns="45720" rIns="91440" bIns="45720" anchor="t">
            <a:normAutofit/>
          </a:bodyPr>
          <a:lstStyle/>
          <a:p>
            <a:r>
              <a:rPr lang="en-US" dirty="0">
                <a:latin typeface="Times New Roman" panose="02020603050405020304" pitchFamily="18" charset="0"/>
                <a:cs typeface="Times New Roman" panose="02020603050405020304" pitchFamily="18" charset="0"/>
              </a:rPr>
              <a:t>We can see that the KSC LC-39A site in Florida has a success ratio of 76.9%.  Which is highest amongst all sites.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Highest launch success ratio</a:t>
            </a:r>
          </a:p>
        </p:txBody>
      </p:sp>
      <p:pic>
        <p:nvPicPr>
          <p:cNvPr id="6" name="Picture 5">
            <a:extLst>
              <a:ext uri="{FF2B5EF4-FFF2-40B4-BE49-F238E27FC236}">
                <a16:creationId xmlns:a16="http://schemas.microsoft.com/office/drawing/2014/main" id="{AEFC37B1-5451-B92E-CCC8-D9B2A0E3103D}"/>
              </a:ext>
            </a:extLst>
          </p:cNvPr>
          <p:cNvPicPr>
            <a:picLocks noChangeAspect="1"/>
          </p:cNvPicPr>
          <p:nvPr/>
        </p:nvPicPr>
        <p:blipFill>
          <a:blip r:embed="rId3"/>
          <a:stretch>
            <a:fillRect/>
          </a:stretch>
        </p:blipFill>
        <p:spPr>
          <a:xfrm>
            <a:off x="3944402" y="2654905"/>
            <a:ext cx="4130831" cy="3772306"/>
          </a:xfrm>
          <a:prstGeom prst="rect">
            <a:avLst/>
          </a:prstGeom>
        </p:spPr>
      </p:pic>
      <p:pic>
        <p:nvPicPr>
          <p:cNvPr id="7" name="Picture 6">
            <a:extLst>
              <a:ext uri="{FF2B5EF4-FFF2-40B4-BE49-F238E27FC236}">
                <a16:creationId xmlns:a16="http://schemas.microsoft.com/office/drawing/2014/main" id="{F370528C-C1CD-648C-BA8C-D2CDBF3C61D5}"/>
              </a:ext>
            </a:extLst>
          </p:cNvPr>
          <p:cNvPicPr>
            <a:picLocks noChangeAspect="1"/>
          </p:cNvPicPr>
          <p:nvPr/>
        </p:nvPicPr>
        <p:blipFill>
          <a:blip r:embed="rId4"/>
          <a:stretch>
            <a:fillRect/>
          </a:stretch>
        </p:blipFill>
        <p:spPr>
          <a:xfrm>
            <a:off x="4111043" y="2857500"/>
            <a:ext cx="444500" cy="5715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71600"/>
            <a:ext cx="10399485" cy="52231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Project background and context</a:t>
            </a:r>
          </a:p>
          <a:p>
            <a:pPr lvl="1" algn="just"/>
            <a:r>
              <a:rPr lang="en-US" sz="1600" dirty="0">
                <a:latin typeface="Times New Roman" panose="02020603050405020304" pitchFamily="18" charset="0"/>
                <a:cs typeface="Times New Roman" panose="02020603050405020304" pitchFamily="18" charset="0"/>
              </a:rPr>
              <a:t>SpaceX offers Falcon 9 rocket launches for a competitive price of $62 million, compared to over $165 million for launches from other providers. A significant factor in SpaceX's cost efficiency is the ability to reuse the first stage of the rocket. Accurately predicting whether the first stage will successfully land after launch is crucial, as this directly impacts the overall cost of a mission. This predictive capability could be valuable for competitors looking to challenge SpaceX by allowing them to better assess costs and bidding strategies for future launch contracts.</a:t>
            </a:r>
          </a:p>
          <a:p>
            <a:pPr lvl="1" algn="just"/>
            <a:r>
              <a:rPr lang="en-US" sz="1600" dirty="0">
                <a:latin typeface="Times New Roman" panose="02020603050405020304" pitchFamily="18" charset="0"/>
                <a:cs typeface="Times New Roman" panose="02020603050405020304" pitchFamily="18" charset="0"/>
              </a:rPr>
              <a:t>The objective of this project is to build a comprehensive machine learning pipeline that predicts the likelihood of the Falcon 9's first stage landing successfully. This will involve data collection, data wrangling, feature engineering, model selection, and evaluation to deliver an accurate and reliable prediction model that supports strategic decision-making for potential industry competitors.</a:t>
            </a: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algn="just">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Problems you want to find answers</a:t>
            </a:r>
          </a:p>
          <a:p>
            <a:pPr lvl="1" algn="just">
              <a:spcBef>
                <a:spcPts val="1400"/>
              </a:spcBef>
            </a:pPr>
            <a:r>
              <a:rPr lang="en-US" sz="1600" dirty="0">
                <a:latin typeface="Times New Roman" panose="02020603050405020304" pitchFamily="18" charset="0"/>
                <a:cs typeface="Times New Roman" panose="02020603050405020304" pitchFamily="18" charset="0"/>
              </a:rPr>
              <a:t>Can we predict the likelihood of the first stage landing successfully based on available launch data?</a:t>
            </a: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lvl="1" algn="just">
              <a:spcBef>
                <a:spcPts val="1400"/>
              </a:spcBef>
            </a:pPr>
            <a:r>
              <a:rPr lang="en-US" sz="1600" dirty="0">
                <a:latin typeface="Times New Roman" panose="02020603050405020304" pitchFamily="18" charset="0"/>
                <a:cs typeface="Times New Roman" panose="02020603050405020304" pitchFamily="18" charset="0"/>
              </a:rPr>
              <a:t>What are the critical factors influencing the success of a first-stage landing?</a:t>
            </a: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lvl="1" algn="just">
              <a:spcBef>
                <a:spcPts val="1400"/>
              </a:spcBef>
            </a:pPr>
            <a:r>
              <a:rPr lang="en-US" sz="1600" dirty="0">
                <a:latin typeface="Times New Roman" panose="02020603050405020304" pitchFamily="18" charset="0"/>
                <a:cs typeface="Times New Roman" panose="02020603050405020304" pitchFamily="18" charset="0"/>
              </a:rPr>
              <a:t>How accurately can our model predict successful landings, and what performance metrics should we focus on?</a:t>
            </a: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lvl="1" algn="just">
              <a:spcBef>
                <a:spcPts val="1400"/>
              </a:spcBef>
            </a:pPr>
            <a:r>
              <a:rPr lang="en-US" sz="1600" dirty="0">
                <a:latin typeface="Times New Roman" panose="02020603050405020304" pitchFamily="18" charset="0"/>
                <a:cs typeface="Times New Roman" panose="02020603050405020304" pitchFamily="18" charset="0"/>
              </a:rPr>
              <a:t>How can this prediction model help competitors in assessing potential costs or bidding strategies?</a:t>
            </a:r>
          </a:p>
          <a:p>
            <a:pPr marL="457200" lvl="1" indent="0" algn="just">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90164" y="324723"/>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Scatter plot of Payload vs </a:t>
            </a:r>
            <a:r>
              <a:rPr lang="en-US" sz="4000" kern="1200" dirty="0">
                <a:solidFill>
                  <a:srgbClr val="0B49CB"/>
                </a:solidFill>
                <a:latin typeface="Times New Roman" panose="02020603050405020304" pitchFamily="18" charset="0"/>
                <a:ea typeface="+mj-ea"/>
                <a:cs typeface="Times New Roman" panose="02020603050405020304" pitchFamily="18" charset="0"/>
              </a:rPr>
              <a:t>vs Launch Outcome for all sites</a:t>
            </a:r>
            <a:endParaRPr lang="en-US" dirty="0">
              <a:solidFill>
                <a:srgbClr val="0B49CB"/>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1DCAEB3-1DC6-DCCD-46CC-72B8EE875A8C}"/>
              </a:ext>
            </a:extLst>
          </p:cNvPr>
          <p:cNvPicPr>
            <a:picLocks noChangeAspect="1"/>
          </p:cNvPicPr>
          <p:nvPr/>
        </p:nvPicPr>
        <p:blipFill>
          <a:blip r:embed="rId3"/>
          <a:srcRect t="8591" r="9228"/>
          <a:stretch/>
        </p:blipFill>
        <p:spPr>
          <a:xfrm>
            <a:off x="553785" y="4043805"/>
            <a:ext cx="10904187" cy="2814195"/>
          </a:xfrm>
          <a:prstGeom prst="rect">
            <a:avLst/>
          </a:prstGeom>
        </p:spPr>
      </p:pic>
      <p:pic>
        <p:nvPicPr>
          <p:cNvPr id="7" name="Picture 6">
            <a:extLst>
              <a:ext uri="{FF2B5EF4-FFF2-40B4-BE49-F238E27FC236}">
                <a16:creationId xmlns:a16="http://schemas.microsoft.com/office/drawing/2014/main" id="{9BDC9DCC-7EFD-855C-2AA4-DD281B8FA0E7}"/>
              </a:ext>
            </a:extLst>
          </p:cNvPr>
          <p:cNvPicPr>
            <a:picLocks noChangeAspect="1"/>
          </p:cNvPicPr>
          <p:nvPr/>
        </p:nvPicPr>
        <p:blipFill>
          <a:blip r:embed="rId4"/>
          <a:srcRect t="7261" r="8670"/>
          <a:stretch/>
        </p:blipFill>
        <p:spPr>
          <a:xfrm>
            <a:off x="553785" y="1026172"/>
            <a:ext cx="10904187" cy="2728945"/>
          </a:xfrm>
          <a:prstGeom prst="rect">
            <a:avLst/>
          </a:prstGeom>
        </p:spPr>
      </p:pic>
      <p:sp>
        <p:nvSpPr>
          <p:cNvPr id="8" name="Content Placeholder 4">
            <a:extLst>
              <a:ext uri="{FF2B5EF4-FFF2-40B4-BE49-F238E27FC236}">
                <a16:creationId xmlns:a16="http://schemas.microsoft.com/office/drawing/2014/main" id="{F5E27EA2-5B95-ABC5-D71A-BF32D78AD1EC}"/>
              </a:ext>
            </a:extLst>
          </p:cNvPr>
          <p:cNvSpPr txBox="1">
            <a:spLocks/>
          </p:cNvSpPr>
          <p:nvPr/>
        </p:nvSpPr>
        <p:spPr>
          <a:xfrm>
            <a:off x="734028" y="3714772"/>
            <a:ext cx="10528399" cy="40163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Success rate of low weight payloads is higher than high weight payload </a:t>
            </a:r>
          </a:p>
        </p:txBody>
      </p:sp>
      <p:sp>
        <p:nvSpPr>
          <p:cNvPr id="9" name="Oval 8">
            <a:extLst>
              <a:ext uri="{FF2B5EF4-FFF2-40B4-BE49-F238E27FC236}">
                <a16:creationId xmlns:a16="http://schemas.microsoft.com/office/drawing/2014/main" id="{ACF2F0C5-7BF0-C1B8-1553-80188D84FB2C}"/>
              </a:ext>
            </a:extLst>
          </p:cNvPr>
          <p:cNvSpPr/>
          <p:nvPr/>
        </p:nvSpPr>
        <p:spPr>
          <a:xfrm>
            <a:off x="7363316" y="3958329"/>
            <a:ext cx="802116" cy="6983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6A128A2-7B95-9B2B-987B-1EC0DB86345D}"/>
              </a:ext>
            </a:extLst>
          </p:cNvPr>
          <p:cNvSpPr/>
          <p:nvPr/>
        </p:nvSpPr>
        <p:spPr>
          <a:xfrm>
            <a:off x="1532010" y="1026172"/>
            <a:ext cx="802116" cy="6983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66BA17B-D018-C8D4-8046-7B0736620D11}"/>
              </a:ext>
            </a:extLst>
          </p:cNvPr>
          <p:cNvSpPr txBox="1"/>
          <p:nvPr/>
        </p:nvSpPr>
        <p:spPr>
          <a:xfrm>
            <a:off x="1532010" y="1302637"/>
            <a:ext cx="865943" cy="369332"/>
          </a:xfrm>
          <a:prstGeom prst="rect">
            <a:avLst/>
          </a:prstGeom>
          <a:noFill/>
        </p:spPr>
        <p:txBody>
          <a:bodyPr wrap="none" rtlCol="0">
            <a:spAutoFit/>
          </a:bodyPr>
          <a:lstStyle/>
          <a:p>
            <a:r>
              <a:rPr lang="en-US" dirty="0"/>
              <a:t>1000kg</a:t>
            </a:r>
          </a:p>
        </p:txBody>
      </p:sp>
      <p:sp>
        <p:nvSpPr>
          <p:cNvPr id="13" name="TextBox 12">
            <a:extLst>
              <a:ext uri="{FF2B5EF4-FFF2-40B4-BE49-F238E27FC236}">
                <a16:creationId xmlns:a16="http://schemas.microsoft.com/office/drawing/2014/main" id="{49B78961-E8A0-D7DD-0AE6-E8A3B34F64AC}"/>
              </a:ext>
            </a:extLst>
          </p:cNvPr>
          <p:cNvSpPr txBox="1"/>
          <p:nvPr/>
        </p:nvSpPr>
        <p:spPr>
          <a:xfrm>
            <a:off x="7363316" y="4309783"/>
            <a:ext cx="865943" cy="369332"/>
          </a:xfrm>
          <a:prstGeom prst="rect">
            <a:avLst/>
          </a:prstGeom>
          <a:noFill/>
        </p:spPr>
        <p:txBody>
          <a:bodyPr wrap="none" rtlCol="0">
            <a:spAutoFit/>
          </a:bodyPr>
          <a:lstStyle/>
          <a:p>
            <a:r>
              <a:rPr lang="en-US" dirty="0"/>
              <a:t>6000kg</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77828" y="6044825"/>
            <a:ext cx="9302245" cy="549049"/>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Decision Tree gives the highest Accuracy.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Classification Accuracy</a:t>
            </a:r>
          </a:p>
        </p:txBody>
      </p:sp>
      <p:graphicFrame>
        <p:nvGraphicFramePr>
          <p:cNvPr id="2" name="Chart 1">
            <a:extLst>
              <a:ext uri="{FF2B5EF4-FFF2-40B4-BE49-F238E27FC236}">
                <a16:creationId xmlns:a16="http://schemas.microsoft.com/office/drawing/2014/main" id="{E0F31E24-F791-A390-DD29-04474AA97D9A}"/>
              </a:ext>
            </a:extLst>
          </p:cNvPr>
          <p:cNvGraphicFramePr/>
          <p:nvPr>
            <p:extLst>
              <p:ext uri="{D42A27DB-BD31-4B8C-83A1-F6EECF244321}">
                <p14:modId xmlns:p14="http://schemas.microsoft.com/office/powerpoint/2010/main" val="4173680458"/>
              </p:ext>
            </p:extLst>
          </p:nvPr>
        </p:nvGraphicFramePr>
        <p:xfrm>
          <a:off x="1939636" y="1459716"/>
          <a:ext cx="7107381" cy="44184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3746571" cy="381158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We can see that the confusion matrix of Decision Tree predicts the highest number of successful landings.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Confusion Matrix</a:t>
            </a:r>
          </a:p>
        </p:txBody>
      </p:sp>
      <p:pic>
        <p:nvPicPr>
          <p:cNvPr id="2" name="Picture 1">
            <a:extLst>
              <a:ext uri="{FF2B5EF4-FFF2-40B4-BE49-F238E27FC236}">
                <a16:creationId xmlns:a16="http://schemas.microsoft.com/office/drawing/2014/main" id="{1962E114-8EAF-E174-7B4E-AB5C1E09B131}"/>
              </a:ext>
            </a:extLst>
          </p:cNvPr>
          <p:cNvPicPr>
            <a:picLocks noChangeAspect="1"/>
          </p:cNvPicPr>
          <p:nvPr/>
        </p:nvPicPr>
        <p:blipFill>
          <a:blip r:embed="rId3"/>
          <a:stretch>
            <a:fillRect/>
          </a:stretch>
        </p:blipFill>
        <p:spPr>
          <a:xfrm>
            <a:off x="4516582" y="1485319"/>
            <a:ext cx="6523296" cy="494189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515599" cy="4351338"/>
          </a:xfrm>
          <a:prstGeom prst="rect">
            <a:avLst/>
          </a:prstGeom>
        </p:spPr>
        <p:txBody>
          <a:bodyPr>
            <a:normAutofit/>
          </a:bodyPr>
          <a:lstStyle/>
          <a:p>
            <a:pPr algn="just">
              <a:lnSpc>
                <a:spcPct val="100000"/>
              </a:lnSpc>
              <a:spcBef>
                <a:spcPts val="1400"/>
              </a:spcBef>
            </a:pPr>
            <a:r>
              <a:rPr lang="en-US" sz="1800" dirty="0">
                <a:latin typeface="Times New Roman" panose="02020603050405020304" pitchFamily="18" charset="0"/>
                <a:cs typeface="Times New Roman" panose="02020603050405020304" pitchFamily="18" charset="0"/>
              </a:rPr>
              <a:t>Higher launch volumes at a site correlate with increased success rates, indicating a positive relationship between flight frequency and launch success.</a:t>
            </a:r>
          </a:p>
          <a:p>
            <a:pPr algn="just">
              <a:lnSpc>
                <a:spcPct val="100000"/>
              </a:lnSpc>
              <a:spcBef>
                <a:spcPts val="1400"/>
              </a:spcBef>
            </a:pPr>
            <a:r>
              <a:rPr lang="en-US" sz="1800" dirty="0">
                <a:latin typeface="Times New Roman" panose="02020603050405020304" pitchFamily="18" charset="0"/>
                <a:cs typeface="Times New Roman" panose="02020603050405020304" pitchFamily="18" charset="0"/>
              </a:rPr>
              <a:t>The launch success rate showed a steady increase from 2013 to 2020.</a:t>
            </a:r>
          </a:p>
          <a:p>
            <a:pPr algn="just">
              <a:lnSpc>
                <a:spcPct val="100000"/>
              </a:lnSpc>
              <a:spcBef>
                <a:spcPts val="1400"/>
              </a:spcBef>
            </a:pPr>
            <a:r>
              <a:rPr lang="en-US" sz="1800" dirty="0">
                <a:latin typeface="Times New Roman" panose="02020603050405020304" pitchFamily="18" charset="0"/>
                <a:cs typeface="Times New Roman" panose="02020603050405020304" pitchFamily="18" charset="0"/>
              </a:rPr>
              <a:t>Orbits such as ES-L1, GEO, HEO, SSO, and VLEO achieved the highest success rates among all orbit types.</a:t>
            </a:r>
          </a:p>
          <a:p>
            <a:pPr algn="just">
              <a:lnSpc>
                <a:spcPct val="100000"/>
              </a:lnSpc>
              <a:spcBef>
                <a:spcPts val="1400"/>
              </a:spcBef>
            </a:pPr>
            <a:r>
              <a:rPr lang="en-US" sz="1800" dirty="0">
                <a:latin typeface="Times New Roman" panose="02020603050405020304" pitchFamily="18" charset="0"/>
                <a:cs typeface="Times New Roman" panose="02020603050405020304" pitchFamily="18" charset="0"/>
              </a:rPr>
              <a:t>The Kennedy Space Center’s LC-39A site recorded the highest number of successful launches compared to other launch sites.</a:t>
            </a:r>
          </a:p>
          <a:p>
            <a:pPr algn="just">
              <a:lnSpc>
                <a:spcPct val="100000"/>
              </a:lnSpc>
              <a:spcBef>
                <a:spcPts val="1400"/>
              </a:spcBef>
            </a:pPr>
            <a:r>
              <a:rPr lang="en-US" sz="1800" dirty="0">
                <a:latin typeface="Times New Roman" panose="02020603050405020304" pitchFamily="18" charset="0"/>
                <a:cs typeface="Times New Roman" panose="02020603050405020304" pitchFamily="18" charset="0"/>
              </a:rPr>
              <a:t>The Decision Tree Classifier emerged as the best-performing machine learning algorithm for predicting launch success in this analysis.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Conclusions</a:t>
            </a:r>
            <a:endParaRPr lang="en-US">
              <a:solidFill>
                <a:srgbClr val="0B49C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69972"/>
            <a:ext cx="10687961"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4900" dirty="0">
                <a:latin typeface="Times New Roman" panose="02020603050405020304" pitchFamily="18" charset="0"/>
                <a:cs typeface="Times New Roman" panose="02020603050405020304" pitchFamily="18" charset="0"/>
              </a:rPr>
              <a:t>Executive Summary</a:t>
            </a:r>
          </a:p>
          <a:p>
            <a:pPr>
              <a:lnSpc>
                <a:spcPct val="120000"/>
              </a:lnSpc>
              <a:spcBef>
                <a:spcPts val="1400"/>
              </a:spcBef>
            </a:pPr>
            <a:r>
              <a:rPr lang="en-US" sz="4900" dirty="0">
                <a:solidFill>
                  <a:schemeClr val="tx1"/>
                </a:solidFill>
                <a:latin typeface="Times New Roman" panose="02020603050405020304" pitchFamily="18" charset="0"/>
                <a:cs typeface="Times New Roman" panose="02020603050405020304" pitchFamily="18" charset="0"/>
              </a:rPr>
              <a:t>Data collection methodology:</a:t>
            </a:r>
          </a:p>
          <a:p>
            <a:pPr lvl="1">
              <a:lnSpc>
                <a:spcPct val="120000"/>
              </a:lnSpc>
              <a:spcBef>
                <a:spcPts val="1400"/>
              </a:spcBef>
            </a:pPr>
            <a:r>
              <a:rPr lang="en-US" sz="4900" dirty="0">
                <a:latin typeface="Times New Roman" panose="02020603050405020304" pitchFamily="18" charset="0"/>
                <a:cs typeface="Times New Roman" panose="02020603050405020304" pitchFamily="18" charset="0"/>
              </a:rPr>
              <a:t>SpaceX launch data collected from </a:t>
            </a:r>
            <a:r>
              <a:rPr lang="en-US" sz="4900" dirty="0" err="1">
                <a:latin typeface="Times New Roman" panose="02020603050405020304" pitchFamily="18" charset="0"/>
                <a:cs typeface="Times New Roman" panose="02020603050405020304" pitchFamily="18" charset="0"/>
              </a:rPr>
              <a:t>spaceX</a:t>
            </a:r>
            <a:r>
              <a:rPr lang="en-US" sz="4900" dirty="0">
                <a:latin typeface="Times New Roman" panose="02020603050405020304" pitchFamily="18" charset="0"/>
                <a:cs typeface="Times New Roman" panose="02020603050405020304" pitchFamily="18" charset="0"/>
              </a:rPr>
              <a:t> API (</a:t>
            </a:r>
            <a:r>
              <a:rPr lang="en-US" sz="49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https://api.spacexdata.com/v4/launches/past</a:t>
            </a:r>
            <a:r>
              <a:rPr lang="en-US" sz="4900" dirty="0">
                <a:latin typeface="Times New Roman" panose="02020603050405020304" pitchFamily="18" charset="0"/>
                <a:cs typeface="Times New Roman" panose="02020603050405020304" pitchFamily="18" charset="0"/>
              </a:rPr>
              <a:t>) and web scrapping using Beautiful Soup </a:t>
            </a:r>
          </a:p>
          <a:p>
            <a:pPr>
              <a:lnSpc>
                <a:spcPct val="120000"/>
              </a:lnSpc>
              <a:spcBef>
                <a:spcPts val="1400"/>
              </a:spcBef>
            </a:pPr>
            <a:r>
              <a:rPr lang="en-US" sz="4900" dirty="0">
                <a:solidFill>
                  <a:schemeClr val="tx1"/>
                </a:solidFill>
                <a:latin typeface="Times New Roman" panose="02020603050405020304" pitchFamily="18" charset="0"/>
                <a:cs typeface="Times New Roman" panose="02020603050405020304" pitchFamily="18" charset="0"/>
              </a:rPr>
              <a:t>Perform data wrangling</a:t>
            </a:r>
          </a:p>
          <a:p>
            <a:pPr lvl="1">
              <a:lnSpc>
                <a:spcPct val="120000"/>
              </a:lnSpc>
              <a:spcBef>
                <a:spcPts val="1400"/>
              </a:spcBef>
            </a:pPr>
            <a:r>
              <a:rPr lang="en-US" sz="4900" dirty="0">
                <a:latin typeface="Times New Roman" panose="02020603050405020304" pitchFamily="18" charset="0"/>
                <a:cs typeface="Times New Roman" panose="02020603050405020304" pitchFamily="18" charset="0"/>
              </a:rPr>
              <a:t>Falcon 9 data extracted cleaned, missing values are replaced with the appropriate values. </a:t>
            </a:r>
          </a:p>
          <a:p>
            <a:pPr>
              <a:lnSpc>
                <a:spcPct val="120000"/>
              </a:lnSpc>
              <a:spcBef>
                <a:spcPts val="1400"/>
              </a:spcBef>
            </a:pPr>
            <a:r>
              <a:rPr lang="en-US" sz="4900" dirty="0">
                <a:solidFill>
                  <a:schemeClr val="tx1"/>
                </a:solidFill>
                <a:latin typeface="Times New Roman" panose="02020603050405020304" pitchFamily="18" charset="0"/>
                <a:cs typeface="Times New Roman" panose="02020603050405020304" pitchFamily="18" charset="0"/>
              </a:rPr>
              <a:t>Perform exploratory data analysis (EDA) using visualization and SQL</a:t>
            </a:r>
          </a:p>
          <a:p>
            <a:pPr>
              <a:lnSpc>
                <a:spcPct val="120000"/>
              </a:lnSpc>
              <a:spcBef>
                <a:spcPts val="1400"/>
              </a:spcBef>
            </a:pPr>
            <a:r>
              <a:rPr lang="en-US" sz="4900" dirty="0">
                <a:solidFill>
                  <a:schemeClr val="tx1"/>
                </a:solidFill>
                <a:latin typeface="Times New Roman" panose="02020603050405020304" pitchFamily="18" charset="0"/>
                <a:cs typeface="Times New Roman" panose="02020603050405020304" pitchFamily="18" charset="0"/>
              </a:rPr>
              <a:t>Perform interactive visual analytics using Folium and </a:t>
            </a:r>
            <a:r>
              <a:rPr lang="en-US" sz="4900" dirty="0" err="1">
                <a:solidFill>
                  <a:schemeClr val="tx1"/>
                </a:solidFill>
                <a:latin typeface="Times New Roman" panose="02020603050405020304" pitchFamily="18" charset="0"/>
                <a:cs typeface="Times New Roman" panose="02020603050405020304" pitchFamily="18" charset="0"/>
              </a:rPr>
              <a:t>Plotly</a:t>
            </a:r>
            <a:r>
              <a:rPr lang="en-US" sz="4900" dirty="0">
                <a:solidFill>
                  <a:schemeClr val="tx1"/>
                </a:solidFill>
                <a:latin typeface="Times New Roman" panose="02020603050405020304" pitchFamily="18" charset="0"/>
                <a:cs typeface="Times New Roman" panose="02020603050405020304" pitchFamily="18" charset="0"/>
              </a:rPr>
              <a:t> Dash</a:t>
            </a:r>
          </a:p>
          <a:p>
            <a:pPr>
              <a:lnSpc>
                <a:spcPct val="120000"/>
              </a:lnSpc>
              <a:spcBef>
                <a:spcPts val="1400"/>
              </a:spcBef>
            </a:pPr>
            <a:r>
              <a:rPr lang="en-US" sz="4900" dirty="0">
                <a:solidFill>
                  <a:schemeClr val="tx1"/>
                </a:solidFill>
                <a:latin typeface="Times New Roman" panose="02020603050405020304" pitchFamily="18" charset="0"/>
                <a:cs typeface="Times New Roman" panose="02020603050405020304" pitchFamily="18" charset="0"/>
              </a:rPr>
              <a:t>Perform predictive analysis using classification models</a:t>
            </a:r>
          </a:p>
          <a:p>
            <a:pPr lvl="1">
              <a:lnSpc>
                <a:spcPct val="120000"/>
              </a:lnSpc>
              <a:spcBef>
                <a:spcPts val="1400"/>
              </a:spcBef>
            </a:pPr>
            <a:r>
              <a:rPr lang="en-US" sz="4900" b="0" i="0" dirty="0">
                <a:effectLst/>
                <a:latin typeface="Times New Roman" panose="02020603050405020304" pitchFamily="18" charset="0"/>
                <a:cs typeface="Times New Roman" panose="02020603050405020304" pitchFamily="18" charset="0"/>
              </a:rPr>
              <a:t>SVM, Classification Trees and Logistic Regression used </a:t>
            </a:r>
            <a:r>
              <a:rPr lang="en-US" sz="4900" dirty="0">
                <a:latin typeface="Times New Roman" panose="02020603050405020304" pitchFamily="18" charset="0"/>
                <a:cs typeface="Times New Roman" panose="02020603050405020304" pitchFamily="18" charset="0"/>
              </a:rPr>
              <a:t>for</a:t>
            </a:r>
            <a:r>
              <a:rPr lang="en-US" sz="4900" b="0" i="0" dirty="0">
                <a:effectLst/>
                <a:latin typeface="Times New Roman" panose="02020603050405020304" pitchFamily="18" charset="0"/>
                <a:cs typeface="Times New Roman" panose="02020603050405020304" pitchFamily="18" charset="0"/>
              </a:rPr>
              <a:t> analysis </a:t>
            </a:r>
            <a:endParaRPr lang="en-US" sz="4900" dirty="0">
              <a:latin typeface="Times New Roman" panose="02020603050405020304" pitchFamily="18" charset="0"/>
              <a:cs typeface="Times New Roman" panose="02020603050405020304" pitchFamily="18" charset="0"/>
            </a:endParaRPr>
          </a:p>
          <a:p>
            <a:pPr>
              <a:lnSpc>
                <a:spcPct val="120000"/>
              </a:lnSpc>
              <a:spcBef>
                <a:spcPts val="1400"/>
              </a:spcBef>
            </a:pPr>
            <a:endParaRPr lang="en-US" sz="4900" dirty="0">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5746" y="1260764"/>
            <a:ext cx="10689865" cy="4916199"/>
          </a:xfrm>
          <a:prstGeom prst="rect">
            <a:avLst/>
          </a:prstGeom>
        </p:spPr>
        <p:txBody>
          <a:bodyPr/>
          <a:lstStyle/>
          <a:p>
            <a:pPr algn="just"/>
            <a:r>
              <a:rPr lang="en-US" sz="2000" dirty="0">
                <a:solidFill>
                  <a:srgbClr val="0070C0"/>
                </a:solidFill>
                <a:latin typeface="Times New Roman" panose="02020603050405020304" pitchFamily="18" charset="0"/>
                <a:cs typeface="Times New Roman" panose="02020603050405020304" pitchFamily="18" charset="0"/>
              </a:rPr>
              <a:t>Data collection for this project involved leveraging both the SpaceX API and web scraping techniques to gather comprehensive information on Falcon 9 launch records. </a:t>
            </a:r>
          </a:p>
          <a:p>
            <a:pPr algn="just"/>
            <a:r>
              <a:rPr lang="en-US" sz="2000" dirty="0">
                <a:latin typeface="Times New Roman" panose="02020603050405020304" pitchFamily="18" charset="0"/>
                <a:cs typeface="Times New Roman" panose="02020603050405020304" pitchFamily="18" charset="0"/>
              </a:rPr>
              <a:t>API Data Collection:</a:t>
            </a:r>
          </a:p>
          <a:p>
            <a:pPr lvl="1" algn="just"/>
            <a:r>
              <a:rPr lang="en-US" sz="2000" dirty="0">
                <a:solidFill>
                  <a:srgbClr val="0070C0"/>
                </a:solidFill>
                <a:latin typeface="Times New Roman" panose="02020603050405020304" pitchFamily="18" charset="0"/>
                <a:cs typeface="Times New Roman" panose="02020603050405020304" pitchFamily="18" charset="0"/>
              </a:rPr>
              <a:t>GET request to SpaceX API done to retrieve detailed launch data. </a:t>
            </a:r>
          </a:p>
          <a:p>
            <a:pPr lvl="1" algn="just"/>
            <a:r>
              <a:rPr lang="en-US" sz="2000" dirty="0">
                <a:solidFill>
                  <a:srgbClr val="0070C0"/>
                </a:solidFill>
                <a:latin typeface="Times New Roman" panose="02020603050405020304" pitchFamily="18" charset="0"/>
                <a:cs typeface="Times New Roman" panose="02020603050405020304" pitchFamily="18" charset="0"/>
              </a:rPr>
              <a:t>Response decoded as JSON using the .</a:t>
            </a:r>
            <a:r>
              <a:rPr lang="en-US" sz="2000" dirty="0" err="1">
                <a:solidFill>
                  <a:srgbClr val="0070C0"/>
                </a:solidFill>
                <a:latin typeface="Times New Roman" panose="02020603050405020304" pitchFamily="18" charset="0"/>
                <a:cs typeface="Times New Roman" panose="02020603050405020304" pitchFamily="18" charset="0"/>
              </a:rPr>
              <a:t>json</a:t>
            </a:r>
            <a:r>
              <a:rPr lang="en-US" sz="2000" dirty="0">
                <a:solidFill>
                  <a:srgbClr val="0070C0"/>
                </a:solidFill>
                <a:latin typeface="Times New Roman" panose="02020603050405020304" pitchFamily="18" charset="0"/>
                <a:cs typeface="Times New Roman" panose="02020603050405020304" pitchFamily="18" charset="0"/>
              </a:rPr>
              <a:t>() function, and then used .</a:t>
            </a:r>
            <a:r>
              <a:rPr lang="en-US" sz="2000" dirty="0" err="1">
                <a:solidFill>
                  <a:srgbClr val="0070C0"/>
                </a:solidFill>
                <a:latin typeface="Times New Roman" panose="02020603050405020304" pitchFamily="18" charset="0"/>
                <a:cs typeface="Times New Roman" panose="02020603050405020304" pitchFamily="18" charset="0"/>
              </a:rPr>
              <a:t>json_normalize</a:t>
            </a:r>
            <a:r>
              <a:rPr lang="en-US" sz="2000" dirty="0">
                <a:solidFill>
                  <a:srgbClr val="0070C0"/>
                </a:solidFill>
                <a:latin typeface="Times New Roman" panose="02020603050405020304" pitchFamily="18" charset="0"/>
                <a:cs typeface="Times New Roman" panose="02020603050405020304" pitchFamily="18" charset="0"/>
              </a:rPr>
              <a:t>() to flatten and convert the JSON data into a structured Pandas </a:t>
            </a:r>
            <a:r>
              <a:rPr lang="en-US" sz="2000" dirty="0" err="1">
                <a:solidFill>
                  <a:srgbClr val="0070C0"/>
                </a:solidFill>
                <a:latin typeface="Times New Roman" panose="02020603050405020304" pitchFamily="18" charset="0"/>
                <a:cs typeface="Times New Roman" panose="02020603050405020304" pitchFamily="18" charset="0"/>
              </a:rPr>
              <a:t>DataFrame</a:t>
            </a:r>
            <a:r>
              <a:rPr lang="en-US" sz="2000" dirty="0">
                <a:solidFill>
                  <a:srgbClr val="0070C0"/>
                </a:solidFill>
                <a:latin typeface="Times New Roman" panose="02020603050405020304" pitchFamily="18" charset="0"/>
                <a:cs typeface="Times New Roman" panose="02020603050405020304" pitchFamily="18" charset="0"/>
              </a:rPr>
              <a:t>, making it suitable for analysis.</a:t>
            </a:r>
          </a:p>
          <a:p>
            <a:pPr algn="just"/>
            <a:r>
              <a:rPr lang="en-US" sz="2000" dirty="0">
                <a:latin typeface="Times New Roman" panose="02020603050405020304" pitchFamily="18" charset="0"/>
                <a:cs typeface="Times New Roman" panose="02020603050405020304" pitchFamily="18" charset="0"/>
              </a:rPr>
              <a:t>Data cleaning and processing:</a:t>
            </a:r>
          </a:p>
          <a:p>
            <a:pPr lvl="1" algn="just"/>
            <a:r>
              <a:rPr lang="en-US" sz="2000" dirty="0">
                <a:solidFill>
                  <a:srgbClr val="0070C0"/>
                </a:solidFill>
                <a:latin typeface="Times New Roman" panose="02020603050405020304" pitchFamily="18" charset="0"/>
                <a:cs typeface="Times New Roman" panose="02020603050405020304" pitchFamily="18" charset="0"/>
              </a:rPr>
              <a:t>Data was cleaned, addressing any inconsistency and inspected for missing value. </a:t>
            </a:r>
          </a:p>
          <a:p>
            <a:pPr lvl="1" algn="just"/>
            <a:r>
              <a:rPr lang="en-US" sz="2000" dirty="0">
                <a:solidFill>
                  <a:srgbClr val="0070C0"/>
                </a:solidFill>
                <a:latin typeface="Times New Roman" panose="02020603050405020304" pitchFamily="18" charset="0"/>
                <a:cs typeface="Times New Roman" panose="02020603050405020304" pitchFamily="18" charset="0"/>
              </a:rPr>
              <a:t>Missing values were filled or imputed as needed to ensure data completeness and integrity, which improved the dataset's usability for modeling.</a:t>
            </a:r>
          </a:p>
          <a:p>
            <a:pPr algn="just"/>
            <a:r>
              <a:rPr lang="en-US" sz="2000" dirty="0">
                <a:latin typeface="Times New Roman" panose="02020603050405020304" pitchFamily="18" charset="0"/>
                <a:cs typeface="Times New Roman" panose="02020603050405020304" pitchFamily="18" charset="0"/>
              </a:rPr>
              <a:t>Web scrapping with </a:t>
            </a:r>
            <a:r>
              <a:rPr lang="en-US" sz="2000" dirty="0" err="1">
                <a:latin typeface="Times New Roman" panose="02020603050405020304" pitchFamily="18" charset="0"/>
                <a:cs typeface="Times New Roman" panose="02020603050405020304" pitchFamily="18" charset="0"/>
              </a:rPr>
              <a:t>BeautifulSoup</a:t>
            </a:r>
            <a:r>
              <a:rPr lang="en-US" sz="2000" dirty="0">
                <a:latin typeface="Times New Roman" panose="02020603050405020304" pitchFamily="18" charset="0"/>
                <a:cs typeface="Times New Roman" panose="02020603050405020304" pitchFamily="18" charset="0"/>
              </a:rPr>
              <a:t>:</a:t>
            </a:r>
          </a:p>
          <a:p>
            <a:pPr lvl="1" algn="just"/>
            <a:r>
              <a:rPr lang="en-US" sz="2000" dirty="0">
                <a:solidFill>
                  <a:srgbClr val="0070C0"/>
                </a:solidFill>
                <a:latin typeface="Times New Roman" panose="02020603050405020304" pitchFamily="18" charset="0"/>
                <a:cs typeface="Times New Roman" panose="02020603050405020304" pitchFamily="18" charset="0"/>
              </a:rPr>
              <a:t>Web scrapped Wikipedia pages to extract additional information on Falcon 9 launch records. </a:t>
            </a:r>
          </a:p>
          <a:p>
            <a:pPr lvl="1" algn="just"/>
            <a:r>
              <a:rPr lang="en-US" sz="2000" dirty="0">
                <a:solidFill>
                  <a:srgbClr val="0070C0"/>
                </a:solidFill>
                <a:latin typeface="Times New Roman" panose="02020603050405020304" pitchFamily="18" charset="0"/>
                <a:cs typeface="Times New Roman" panose="02020603050405020304" pitchFamily="18" charset="0"/>
              </a:rPr>
              <a:t>Used </a:t>
            </a:r>
            <a:r>
              <a:rPr lang="en-US" sz="2000" dirty="0" err="1">
                <a:solidFill>
                  <a:srgbClr val="0070C0"/>
                </a:solidFill>
                <a:latin typeface="Times New Roman" panose="02020603050405020304" pitchFamily="18" charset="0"/>
                <a:cs typeface="Times New Roman" panose="02020603050405020304" pitchFamily="18" charset="0"/>
              </a:rPr>
              <a:t>BeautifulSoup</a:t>
            </a:r>
            <a:r>
              <a:rPr lang="en-US" sz="2000" dirty="0">
                <a:solidFill>
                  <a:srgbClr val="0070C0"/>
                </a:solidFill>
                <a:latin typeface="Times New Roman" panose="02020603050405020304" pitchFamily="18" charset="0"/>
                <a:cs typeface="Times New Roman" panose="02020603050405020304" pitchFamily="18" charset="0"/>
              </a:rPr>
              <a:t> to identify and parse HTML tables containing historical launch information and converted these tables into Pandas </a:t>
            </a:r>
            <a:r>
              <a:rPr lang="en-US" sz="2000" dirty="0" err="1">
                <a:solidFill>
                  <a:srgbClr val="0070C0"/>
                </a:solidFill>
                <a:latin typeface="Times New Roman" panose="02020603050405020304" pitchFamily="18" charset="0"/>
                <a:cs typeface="Times New Roman" panose="02020603050405020304" pitchFamily="18" charset="0"/>
              </a:rPr>
              <a:t>DataFrames</a:t>
            </a:r>
            <a:r>
              <a:rPr lang="en-US" sz="2000" dirty="0">
                <a:solidFill>
                  <a:srgbClr val="0070C0"/>
                </a:solidFill>
                <a:latin typeface="Times New Roman" panose="02020603050405020304" pitchFamily="18" charset="0"/>
                <a:cs typeface="Times New Roman" panose="02020603050405020304" pitchFamily="18" charset="0"/>
              </a:rPr>
              <a:t>.</a:t>
            </a:r>
          </a:p>
          <a:p>
            <a:pPr lvl="1" algn="just"/>
            <a:r>
              <a:rPr lang="en-US" sz="2000" dirty="0">
                <a:solidFill>
                  <a:srgbClr val="0070C0"/>
                </a:solidFill>
                <a:latin typeface="Times New Roman" panose="02020603050405020304" pitchFamily="18" charset="0"/>
                <a:cs typeface="Times New Roman" panose="02020603050405020304" pitchFamily="18" charset="0"/>
              </a:rPr>
              <a:t>This supplementary data was then cleaned and prepped for merging with the API data, providing a more holistic dataset for analysis. </a:t>
            </a:r>
          </a:p>
          <a:p>
            <a:pPr marL="0" indent="0" algn="just">
              <a:buNone/>
            </a:pP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used the get request to the SpaceX API to collect data, clean the requested data and did some basic data wrangling and formatting.</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Link: </a:t>
            </a:r>
            <a:r>
              <a:rPr lang="en-US" sz="2200" dirty="0">
                <a:solidFill>
                  <a:schemeClr val="accent3">
                    <a:lumMod val="25000"/>
                  </a:schemeClr>
                </a:solidFill>
                <a:latin typeface="Times New Roman" panose="02020603050405020304" pitchFamily="18" charset="0"/>
                <a:cs typeface="Times New Roman" panose="02020603050405020304" pitchFamily="18" charset="0"/>
                <a:hlinkClick r:id="rId3"/>
              </a:rPr>
              <a:t>https://github.com/Rubina15Parveen/IBMCertificationForDataScience/blob/main/IBM%20Capstone%20Project/1.%20DataCollectionFromAPI.ipynb</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 – SpaceX API</a:t>
            </a:r>
          </a:p>
        </p:txBody>
      </p:sp>
      <p:sp>
        <p:nvSpPr>
          <p:cNvPr id="8" name="TextBox 7">
            <a:extLst>
              <a:ext uri="{FF2B5EF4-FFF2-40B4-BE49-F238E27FC236}">
                <a16:creationId xmlns:a16="http://schemas.microsoft.com/office/drawing/2014/main" id="{6BDFBF63-68FC-5E09-C41E-C6EF1D7A0AB4}"/>
              </a:ext>
            </a:extLst>
          </p:cNvPr>
          <p:cNvSpPr txBox="1"/>
          <p:nvPr/>
        </p:nvSpPr>
        <p:spPr>
          <a:xfrm>
            <a:off x="7390928" y="1661483"/>
            <a:ext cx="3257138" cy="277485"/>
          </a:xfrm>
          <a:prstGeom prst="rect">
            <a:avLst/>
          </a:prstGeom>
          <a:noFill/>
          <a:ln>
            <a:solidFill>
              <a:schemeClr val="accent1"/>
            </a:solidFill>
          </a:ln>
        </p:spPr>
        <p:txBody>
          <a:bodyPr wrap="square" rtlCol="0">
            <a:spAutoFit/>
          </a:bodyPr>
          <a:lstStyle/>
          <a:p>
            <a:r>
              <a:rPr lang="en-US" dirty="0"/>
              <a:t>Get request to API </a:t>
            </a:r>
          </a:p>
        </p:txBody>
      </p:sp>
      <p:sp>
        <p:nvSpPr>
          <p:cNvPr id="9" name="TextBox 8">
            <a:extLst>
              <a:ext uri="{FF2B5EF4-FFF2-40B4-BE49-F238E27FC236}">
                <a16:creationId xmlns:a16="http://schemas.microsoft.com/office/drawing/2014/main" id="{D342F777-B797-41DE-C347-4A6371B168AE}"/>
              </a:ext>
            </a:extLst>
          </p:cNvPr>
          <p:cNvSpPr txBox="1"/>
          <p:nvPr/>
        </p:nvSpPr>
        <p:spPr>
          <a:xfrm>
            <a:off x="7384849" y="2900743"/>
            <a:ext cx="3257138" cy="369332"/>
          </a:xfrm>
          <a:prstGeom prst="rect">
            <a:avLst/>
          </a:prstGeom>
          <a:noFill/>
          <a:ln>
            <a:solidFill>
              <a:schemeClr val="accent1"/>
            </a:solidFill>
          </a:ln>
        </p:spPr>
        <p:txBody>
          <a:bodyPr wrap="square" rtlCol="0">
            <a:spAutoFit/>
          </a:bodyPr>
          <a:lstStyle/>
          <a:p>
            <a:r>
              <a:rPr lang="en-US" dirty="0"/>
              <a:t>Convert </a:t>
            </a:r>
            <a:r>
              <a:rPr lang="en-US" dirty="0" err="1"/>
              <a:t>json</a:t>
            </a:r>
            <a:r>
              <a:rPr lang="en-US" dirty="0"/>
              <a:t> to </a:t>
            </a:r>
            <a:r>
              <a:rPr lang="en-US" dirty="0" err="1"/>
              <a:t>dataframe</a:t>
            </a:r>
            <a:endParaRPr lang="en-US" dirty="0"/>
          </a:p>
        </p:txBody>
      </p:sp>
      <p:sp>
        <p:nvSpPr>
          <p:cNvPr id="10" name="TextBox 9">
            <a:extLst>
              <a:ext uri="{FF2B5EF4-FFF2-40B4-BE49-F238E27FC236}">
                <a16:creationId xmlns:a16="http://schemas.microsoft.com/office/drawing/2014/main" id="{F24A76D7-9453-F4BD-6480-FC76FF449BA7}"/>
              </a:ext>
            </a:extLst>
          </p:cNvPr>
          <p:cNvSpPr txBox="1"/>
          <p:nvPr/>
        </p:nvSpPr>
        <p:spPr>
          <a:xfrm>
            <a:off x="7384849" y="4231189"/>
            <a:ext cx="3263217" cy="369332"/>
          </a:xfrm>
          <a:prstGeom prst="rect">
            <a:avLst/>
          </a:prstGeom>
          <a:noFill/>
          <a:ln>
            <a:solidFill>
              <a:schemeClr val="accent1"/>
            </a:solidFill>
          </a:ln>
        </p:spPr>
        <p:txBody>
          <a:bodyPr wrap="square" rtlCol="0">
            <a:spAutoFit/>
          </a:bodyPr>
          <a:lstStyle/>
          <a:p>
            <a:r>
              <a:rPr lang="en-US" dirty="0"/>
              <a:t>Data cleaning processes applied </a:t>
            </a:r>
          </a:p>
        </p:txBody>
      </p:sp>
      <p:cxnSp>
        <p:nvCxnSpPr>
          <p:cNvPr id="12" name="Straight Arrow Connector 11">
            <a:extLst>
              <a:ext uri="{FF2B5EF4-FFF2-40B4-BE49-F238E27FC236}">
                <a16:creationId xmlns:a16="http://schemas.microsoft.com/office/drawing/2014/main" id="{B77616BB-014A-9F95-1030-34FE7C0B6673}"/>
              </a:ext>
            </a:extLst>
          </p:cNvPr>
          <p:cNvCxnSpPr/>
          <p:nvPr/>
        </p:nvCxnSpPr>
        <p:spPr>
          <a:xfrm>
            <a:off x="8714772" y="1984891"/>
            <a:ext cx="0" cy="91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066A81-BBCA-A168-E702-280FD818DC86}"/>
              </a:ext>
            </a:extLst>
          </p:cNvPr>
          <p:cNvCxnSpPr/>
          <p:nvPr/>
        </p:nvCxnSpPr>
        <p:spPr>
          <a:xfrm>
            <a:off x="8714772" y="3270075"/>
            <a:ext cx="0" cy="91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Applied web scrapping to Falcon 9 launch records with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BeautifulSoup</a:t>
            </a:r>
            <a:r>
              <a:rPr lang="en-US" sz="2200" dirty="0">
                <a:solidFill>
                  <a:schemeClr val="accent3">
                    <a:lumMod val="25000"/>
                  </a:schemeClr>
                </a:solidFill>
                <a:latin typeface="Times New Roman" panose="02020603050405020304" pitchFamily="18" charset="0"/>
                <a:cs typeface="Times New Roman" panose="02020603050405020304" pitchFamily="18" charset="0"/>
              </a:rPr>
              <a:t> </a:t>
            </a:r>
          </a:p>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Parsed the table and converted it into a pandas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dataframe</a:t>
            </a:r>
            <a:r>
              <a:rPr lang="en-US" sz="2200" dirty="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100000"/>
              </a:lnSpc>
              <a:spcBef>
                <a:spcPts val="1400"/>
              </a:spcBef>
            </a:pPr>
            <a:r>
              <a:rPr lang="en-US" sz="2200" dirty="0" err="1">
                <a:solidFill>
                  <a:schemeClr val="accent3">
                    <a:lumMod val="25000"/>
                  </a:schemeClr>
                </a:solidFill>
                <a:latin typeface="Times New Roman" panose="02020603050405020304" pitchFamily="18" charset="0"/>
                <a:cs typeface="Times New Roman" panose="02020603050405020304" pitchFamily="18" charset="0"/>
              </a:rPr>
              <a:t>Link:</a:t>
            </a:r>
            <a:r>
              <a:rPr lang="en-US" sz="2200" dirty="0" err="1">
                <a:solidFill>
                  <a:schemeClr val="accent3">
                    <a:lumMod val="25000"/>
                  </a:schemeClr>
                </a:solidFill>
                <a:latin typeface="Times New Roman" panose="02020603050405020304" pitchFamily="18" charset="0"/>
                <a:cs typeface="Times New Roman" panose="02020603050405020304" pitchFamily="18" charset="0"/>
                <a:hlinkClick r:id="rId3"/>
              </a:rPr>
              <a:t>https</a:t>
            </a:r>
            <a:r>
              <a:rPr lang="en-US" sz="2200" dirty="0">
                <a:solidFill>
                  <a:schemeClr val="accent3">
                    <a:lumMod val="25000"/>
                  </a:schemeClr>
                </a:solidFill>
                <a:latin typeface="Times New Roman" panose="02020603050405020304" pitchFamily="18" charset="0"/>
                <a:cs typeface="Times New Roman" panose="02020603050405020304" pitchFamily="18" charset="0"/>
                <a:hlinkClick r:id="rId3"/>
              </a:rPr>
              <a:t>://github.com/Rubina15Parveen/IBMCertificationForDataScience/blob/main/IBM%20Capstone%20Project/2.%20DataCollectionFromWebScrapping.ipynb</a:t>
            </a:r>
            <a:r>
              <a:rPr lang="en-US" sz="2200" dirty="0">
                <a:solidFill>
                  <a:schemeClr val="accent3">
                    <a:lumMod val="25000"/>
                  </a:schemeClr>
                </a:solidFill>
                <a:latin typeface="Times New Roman" panose="02020603050405020304" pitchFamily="18" charset="0"/>
                <a:cs typeface="Times New Roman" panose="02020603050405020304" pitchFamily="18"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Data Collection - Scraping</a:t>
            </a:r>
          </a:p>
        </p:txBody>
      </p:sp>
      <p:sp>
        <p:nvSpPr>
          <p:cNvPr id="5" name="TextBox 4">
            <a:extLst>
              <a:ext uri="{FF2B5EF4-FFF2-40B4-BE49-F238E27FC236}">
                <a16:creationId xmlns:a16="http://schemas.microsoft.com/office/drawing/2014/main" id="{688BFE5F-721C-C8DA-C734-447F417E5DD9}"/>
              </a:ext>
            </a:extLst>
          </p:cNvPr>
          <p:cNvSpPr txBox="1"/>
          <p:nvPr/>
        </p:nvSpPr>
        <p:spPr>
          <a:xfrm>
            <a:off x="7390928" y="1615559"/>
            <a:ext cx="3257138" cy="646331"/>
          </a:xfrm>
          <a:prstGeom prst="rect">
            <a:avLst/>
          </a:prstGeom>
          <a:noFill/>
          <a:ln>
            <a:solidFill>
              <a:schemeClr val="accent1"/>
            </a:solidFill>
          </a:ln>
        </p:spPr>
        <p:txBody>
          <a:bodyPr wrap="square" rtlCol="0">
            <a:spAutoFit/>
          </a:bodyPr>
          <a:lstStyle/>
          <a:p>
            <a:r>
              <a:rPr lang="en-US" dirty="0"/>
              <a:t>Apply HTTP GET request to Falcon 9 rocket launch</a:t>
            </a:r>
          </a:p>
        </p:txBody>
      </p:sp>
      <p:sp>
        <p:nvSpPr>
          <p:cNvPr id="7" name="TextBox 6">
            <a:extLst>
              <a:ext uri="{FF2B5EF4-FFF2-40B4-BE49-F238E27FC236}">
                <a16:creationId xmlns:a16="http://schemas.microsoft.com/office/drawing/2014/main" id="{051D3456-A334-B367-D7DC-475F0B3507DC}"/>
              </a:ext>
            </a:extLst>
          </p:cNvPr>
          <p:cNvSpPr txBox="1"/>
          <p:nvPr/>
        </p:nvSpPr>
        <p:spPr>
          <a:xfrm>
            <a:off x="7384849" y="2900743"/>
            <a:ext cx="3257138" cy="646331"/>
          </a:xfrm>
          <a:prstGeom prst="rect">
            <a:avLst/>
          </a:prstGeom>
          <a:noFill/>
          <a:ln>
            <a:solidFill>
              <a:schemeClr val="accent1"/>
            </a:solidFill>
          </a:ln>
        </p:spPr>
        <p:txBody>
          <a:bodyPr wrap="square" rtlCol="0">
            <a:spAutoFit/>
          </a:bodyPr>
          <a:lstStyle/>
          <a:p>
            <a:r>
              <a:rPr lang="en-US" dirty="0"/>
              <a:t>Create Beautiful object from HTML Response</a:t>
            </a:r>
          </a:p>
        </p:txBody>
      </p:sp>
      <p:sp>
        <p:nvSpPr>
          <p:cNvPr id="8" name="TextBox 7">
            <a:extLst>
              <a:ext uri="{FF2B5EF4-FFF2-40B4-BE49-F238E27FC236}">
                <a16:creationId xmlns:a16="http://schemas.microsoft.com/office/drawing/2014/main" id="{61AC82F7-69EC-FB94-7D27-E6324F880D74}"/>
              </a:ext>
            </a:extLst>
          </p:cNvPr>
          <p:cNvSpPr txBox="1"/>
          <p:nvPr/>
        </p:nvSpPr>
        <p:spPr>
          <a:xfrm>
            <a:off x="7384849" y="4231189"/>
            <a:ext cx="3263217" cy="646331"/>
          </a:xfrm>
          <a:prstGeom prst="rect">
            <a:avLst/>
          </a:prstGeom>
          <a:noFill/>
          <a:ln>
            <a:solidFill>
              <a:schemeClr val="accent1"/>
            </a:solidFill>
          </a:ln>
        </p:spPr>
        <p:txBody>
          <a:bodyPr wrap="square" rtlCol="0">
            <a:spAutoFit/>
          </a:bodyPr>
          <a:lstStyle/>
          <a:p>
            <a:r>
              <a:rPr lang="en-US" dirty="0"/>
              <a:t>Extract all column names from HTML Table header</a:t>
            </a:r>
          </a:p>
        </p:txBody>
      </p:sp>
      <p:cxnSp>
        <p:nvCxnSpPr>
          <p:cNvPr id="9" name="Straight Arrow Connector 8">
            <a:extLst>
              <a:ext uri="{FF2B5EF4-FFF2-40B4-BE49-F238E27FC236}">
                <a16:creationId xmlns:a16="http://schemas.microsoft.com/office/drawing/2014/main" id="{B164B9EE-93B0-2428-307C-BFEE2AB366B1}"/>
              </a:ext>
            </a:extLst>
          </p:cNvPr>
          <p:cNvCxnSpPr/>
          <p:nvPr/>
        </p:nvCxnSpPr>
        <p:spPr>
          <a:xfrm>
            <a:off x="8714772" y="1984891"/>
            <a:ext cx="0" cy="91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67748C-58F4-D28B-1B14-D25889465AF6}"/>
              </a:ext>
            </a:extLst>
          </p:cNvPr>
          <p:cNvCxnSpPr/>
          <p:nvPr/>
        </p:nvCxnSpPr>
        <p:spPr>
          <a:xfrm>
            <a:off x="8742744" y="3315337"/>
            <a:ext cx="0" cy="91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60773B-F93D-E8AF-1842-83E6AAA167C3}"/>
              </a:ext>
            </a:extLst>
          </p:cNvPr>
          <p:cNvSpPr txBox="1"/>
          <p:nvPr/>
        </p:nvSpPr>
        <p:spPr>
          <a:xfrm>
            <a:off x="7384849" y="5516373"/>
            <a:ext cx="3263217" cy="646331"/>
          </a:xfrm>
          <a:prstGeom prst="rect">
            <a:avLst/>
          </a:prstGeom>
          <a:noFill/>
          <a:ln>
            <a:solidFill>
              <a:schemeClr val="accent1"/>
            </a:solidFill>
          </a:ln>
        </p:spPr>
        <p:txBody>
          <a:bodyPr wrap="square" rtlCol="0">
            <a:spAutoFit/>
          </a:bodyPr>
          <a:lstStyle/>
          <a:p>
            <a:r>
              <a:rPr lang="en-US" dirty="0"/>
              <a:t>Create </a:t>
            </a:r>
            <a:r>
              <a:rPr lang="en-US" dirty="0" err="1"/>
              <a:t>dataframe</a:t>
            </a:r>
            <a:r>
              <a:rPr lang="en-US" dirty="0"/>
              <a:t> and export data to csv </a:t>
            </a:r>
          </a:p>
        </p:txBody>
      </p:sp>
      <p:cxnSp>
        <p:nvCxnSpPr>
          <p:cNvPr id="13" name="Straight Arrow Connector 12">
            <a:extLst>
              <a:ext uri="{FF2B5EF4-FFF2-40B4-BE49-F238E27FC236}">
                <a16:creationId xmlns:a16="http://schemas.microsoft.com/office/drawing/2014/main" id="{B858015C-96AC-F6DF-87CF-F6AFC40925D4}"/>
              </a:ext>
            </a:extLst>
          </p:cNvPr>
          <p:cNvCxnSpPr/>
          <p:nvPr/>
        </p:nvCxnSpPr>
        <p:spPr>
          <a:xfrm>
            <a:off x="8742744" y="4600521"/>
            <a:ext cx="0" cy="915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2111</TotalTime>
  <Words>2042</Words>
  <Application>Microsoft Macintosh PowerPoint</Application>
  <PresentationFormat>Widescreen</PresentationFormat>
  <Paragraphs>223</Paragraphs>
  <Slides>45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Parveen, Rubina</cp:lastModifiedBy>
  <cp:revision>250</cp:revision>
  <dcterms:created xsi:type="dcterms:W3CDTF">2021-04-29T18:58:34Z</dcterms:created>
  <dcterms:modified xsi:type="dcterms:W3CDTF">2024-11-10T00:58:49Z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